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7" r:id="rId2"/>
    <p:sldMasterId id="2147483731" r:id="rId3"/>
  </p:sldMasterIdLst>
  <p:notesMasterIdLst>
    <p:notesMasterId r:id="rId28"/>
  </p:notesMasterIdLst>
  <p:sldIdLst>
    <p:sldId id="280" r:id="rId4"/>
    <p:sldId id="309" r:id="rId5"/>
    <p:sldId id="311" r:id="rId6"/>
    <p:sldId id="310" r:id="rId7"/>
    <p:sldId id="308" r:id="rId8"/>
    <p:sldId id="281" r:id="rId9"/>
    <p:sldId id="306" r:id="rId10"/>
    <p:sldId id="282" r:id="rId11"/>
    <p:sldId id="285" r:id="rId12"/>
    <p:sldId id="284" r:id="rId13"/>
    <p:sldId id="289" r:id="rId14"/>
    <p:sldId id="286" r:id="rId15"/>
    <p:sldId id="301" r:id="rId16"/>
    <p:sldId id="288" r:id="rId17"/>
    <p:sldId id="303" r:id="rId18"/>
    <p:sldId id="304" r:id="rId19"/>
    <p:sldId id="292" r:id="rId20"/>
    <p:sldId id="291" r:id="rId21"/>
    <p:sldId id="294" r:id="rId22"/>
    <p:sldId id="293" r:id="rId23"/>
    <p:sldId id="290" r:id="rId24"/>
    <p:sldId id="283" r:id="rId25"/>
    <p:sldId id="305"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54822" autoAdjust="0"/>
  </p:normalViewPr>
  <p:slideViewPr>
    <p:cSldViewPr snapToGrid="0">
      <p:cViewPr varScale="1">
        <p:scale>
          <a:sx n="50" d="100"/>
          <a:sy n="50" d="100"/>
        </p:scale>
        <p:origin x="24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8E66-91EA-49C3-9F3D-FF1567D157D4}" type="datetimeFigureOut">
              <a:rPr lang="en-US" smtClean="0"/>
              <a:t>10/19/2016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235C3-1CAD-49CE-BE79-CBFC8D76CC3C}" type="slidenum">
              <a:rPr lang="en-US" smtClean="0"/>
              <a:t>‹#›</a:t>
            </a:fld>
            <a:endParaRPr lang="en-US"/>
          </a:p>
        </p:txBody>
      </p:sp>
    </p:spTree>
    <p:extLst>
      <p:ext uri="{BB962C8B-B14F-4D97-AF65-F5344CB8AC3E}">
        <p14:creationId xmlns:p14="http://schemas.microsoft.com/office/powerpoint/2010/main" val="221460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840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all begins with organizing– here in self help groups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Banding together to lift each other up</a:t>
            </a:r>
          </a:p>
          <a:p>
            <a:r>
              <a:rPr lang="en-US" sz="1200" b="0" i="0" kern="1200" dirty="0" smtClean="0">
                <a:solidFill>
                  <a:schemeClr val="tx1"/>
                </a:solidFill>
                <a:effectLst/>
                <a:latin typeface="+mn-lt"/>
                <a:ea typeface="+mn-ea"/>
                <a:cs typeface="+mn-cs"/>
              </a:rPr>
              <a:t>Community </a:t>
            </a:r>
            <a:r>
              <a:rPr lang="en-US" sz="1200" b="0" i="0" kern="1200" dirty="0" err="1" smtClean="0">
                <a:solidFill>
                  <a:schemeClr val="tx1"/>
                </a:solidFill>
                <a:effectLst/>
                <a:latin typeface="+mn-lt"/>
                <a:ea typeface="+mn-ea"/>
                <a:cs typeface="+mn-cs"/>
              </a:rPr>
              <a:t>decisionmaking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Advocating for</a:t>
            </a:r>
            <a:r>
              <a:rPr lang="en-US" sz="1200" b="0" i="0" kern="1200" baseline="0" dirty="0" smtClean="0">
                <a:solidFill>
                  <a:schemeClr val="tx1"/>
                </a:solidFill>
                <a:effectLst/>
                <a:latin typeface="+mn-lt"/>
                <a:ea typeface="+mn-ea"/>
                <a:cs typeface="+mn-cs"/>
              </a:rPr>
              <a:t> policy changes in the local government</a:t>
            </a:r>
          </a:p>
          <a:p>
            <a:r>
              <a:rPr lang="en-US" sz="1200" b="0" i="0" kern="1200" baseline="0" dirty="0" smtClean="0">
                <a:solidFill>
                  <a:schemeClr val="tx1"/>
                </a:solidFill>
                <a:effectLst/>
                <a:latin typeface="+mn-lt"/>
                <a:ea typeface="+mn-ea"/>
                <a:cs typeface="+mn-cs"/>
              </a:rPr>
              <a:t>Credit and loan systems</a:t>
            </a:r>
          </a:p>
          <a:p>
            <a:r>
              <a:rPr lang="en-US" sz="1200" b="0" i="0" kern="1200" baseline="0" dirty="0" smtClean="0">
                <a:solidFill>
                  <a:schemeClr val="tx1"/>
                </a:solidFill>
                <a:effectLst/>
                <a:latin typeface="+mn-lt"/>
                <a:ea typeface="+mn-ea"/>
                <a:cs typeface="+mn-cs"/>
              </a:rPr>
              <a:t>System of trust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Picture from Jan. 2016 site visit to </a:t>
            </a:r>
            <a:r>
              <a:rPr lang="en-US" sz="1200" b="0" i="0" kern="1200" dirty="0" err="1" smtClean="0">
                <a:solidFill>
                  <a:schemeClr val="tx1"/>
                </a:solidFill>
                <a:effectLst/>
                <a:latin typeface="+mn-lt"/>
                <a:ea typeface="+mn-ea"/>
                <a:cs typeface="+mn-cs"/>
              </a:rPr>
              <a:t>Hetsonari</a:t>
            </a:r>
            <a:r>
              <a:rPr lang="en-US" sz="1200" b="0" i="0" kern="1200" dirty="0" smtClean="0">
                <a:solidFill>
                  <a:schemeClr val="tx1"/>
                </a:solidFill>
                <a:effectLst/>
                <a:latin typeface="+mn-lt"/>
                <a:ea typeface="+mn-ea"/>
                <a:cs typeface="+mn-cs"/>
              </a:rPr>
              <a:t>, Bihar.</a:t>
            </a:r>
            <a:r>
              <a:rPr lang="en-US" dirty="0" smtClean="0"/>
              <a:t/>
            </a:r>
            <a:br>
              <a:rPr lang="en-US" dirty="0" smtClean="0"/>
            </a:br>
            <a:r>
              <a:rPr lang="en-US" dirty="0" smtClean="0"/>
              <a:t/>
            </a:r>
            <a:br>
              <a:rPr lang="en-US" dirty="0" smtClean="0"/>
            </a:br>
            <a:r>
              <a:rPr lang="en-US" sz="1200" b="0" i="0" kern="1200" dirty="0" err="1" smtClean="0">
                <a:solidFill>
                  <a:schemeClr val="tx1"/>
                </a:solidFill>
                <a:effectLst/>
                <a:latin typeface="+mn-lt"/>
                <a:ea typeface="+mn-ea"/>
                <a:cs typeface="+mn-cs"/>
              </a:rPr>
              <a:t>Hetsonari</a:t>
            </a:r>
            <a:r>
              <a:rPr lang="en-US" sz="1200" b="0" i="0" kern="1200" dirty="0" smtClean="0">
                <a:solidFill>
                  <a:schemeClr val="tx1"/>
                </a:solidFill>
                <a:effectLst/>
                <a:latin typeface="+mn-lt"/>
                <a:ea typeface="+mn-ea"/>
                <a:cs typeface="+mn-cs"/>
              </a:rPr>
              <a:t> has five SHGs with 53 members total. The women of </a:t>
            </a:r>
            <a:r>
              <a:rPr lang="en-US" sz="1200" b="0" i="0" kern="1200" dirty="0" err="1" smtClean="0">
                <a:solidFill>
                  <a:schemeClr val="tx1"/>
                </a:solidFill>
                <a:effectLst/>
                <a:latin typeface="+mn-lt"/>
                <a:ea typeface="+mn-ea"/>
                <a:cs typeface="+mn-cs"/>
              </a:rPr>
              <a:t>Hetsonari</a:t>
            </a:r>
            <a:r>
              <a:rPr lang="en-US" sz="1200" b="0" i="0" kern="1200" dirty="0" smtClean="0">
                <a:solidFill>
                  <a:schemeClr val="tx1"/>
                </a:solidFill>
                <a:effectLst/>
                <a:latin typeface="+mn-lt"/>
                <a:ea typeface="+mn-ea"/>
                <a:cs typeface="+mn-cs"/>
              </a:rPr>
              <a:t> have been so successful with their SHGs that they are now going out to other villages to help other women form SHGs of their own. They’ve so far have helped establish 7 new SHGs. The women say they are able to save on average 20 rupees per week/person, and this savings is held collectively by the SHG and used for member loans. The SHGs plan to use their united voice to ask the government for education and further irrigation support.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0066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Another example of recent</a:t>
            </a:r>
            <a:r>
              <a:rPr lang="en-US" sz="1200" b="0" i="0" kern="1200" baseline="0" dirty="0" smtClean="0">
                <a:solidFill>
                  <a:schemeClr val="tx1"/>
                </a:solidFill>
                <a:effectLst/>
                <a:latin typeface="+mn-lt"/>
                <a:ea typeface="+mn-ea"/>
                <a:cs typeface="+mn-cs"/>
              </a:rPr>
              <a:t> project work in Bihar, similar to what we will be doing together:</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Sumitra Devi in her land where cultivated cucumber. cucumber is consumed as dessert in Sumitra's family as the children of her family relishes cucumber. Sumitra's cucumber cultivation this season was relatively better than the last season as she was able to cultivate for home consumption as well as sell some portion of it in the local market. Village name : </a:t>
            </a:r>
            <a:r>
              <a:rPr lang="en-US" sz="1200" b="0" i="0" kern="1200" dirty="0" err="1" smtClean="0">
                <a:solidFill>
                  <a:schemeClr val="tx1"/>
                </a:solidFill>
                <a:effectLst/>
                <a:latin typeface="+mn-lt"/>
                <a:ea typeface="+mn-ea"/>
                <a:cs typeface="+mn-cs"/>
              </a:rPr>
              <a:t>Dokri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89180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Technology</a:t>
            </a:r>
            <a:r>
              <a:rPr lang="en-US" sz="1200" b="0" i="0" kern="1200" baseline="0" dirty="0" smtClean="0">
                <a:solidFill>
                  <a:schemeClr val="tx1"/>
                </a:solidFill>
                <a:effectLst/>
                <a:latin typeface="+mn-lt"/>
                <a:ea typeface="+mn-ea"/>
                <a:cs typeface="+mn-cs"/>
              </a:rPr>
              <a:t> and education: high-yield seeds and seed treatments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LWR beneficiaries attend a seed treatment training session by Village Resource Person </a:t>
            </a:r>
            <a:r>
              <a:rPr lang="en-US" sz="1200" b="0" i="0" kern="1200" dirty="0" err="1" smtClean="0">
                <a:solidFill>
                  <a:schemeClr val="tx1"/>
                </a:solidFill>
                <a:effectLst/>
                <a:latin typeface="+mn-lt"/>
                <a:ea typeface="+mn-ea"/>
                <a:cs typeface="+mn-cs"/>
              </a:rPr>
              <a:t>Rajendra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Mahto</a:t>
            </a:r>
            <a:r>
              <a:rPr lang="en-US" sz="1200" b="0" i="0" kern="1200" dirty="0" smtClean="0">
                <a:solidFill>
                  <a:schemeClr val="tx1"/>
                </a:solidFill>
                <a:effectLst/>
                <a:latin typeface="+mn-lt"/>
                <a:ea typeface="+mn-ea"/>
                <a:cs typeface="+mn-cs"/>
              </a:rPr>
              <a:t> (left)</a:t>
            </a:r>
            <a:r>
              <a:rPr lang="en-US" dirty="0" smtClean="0"/>
              <a:t/>
            </a:r>
            <a:br>
              <a:rPr lang="en-US" dirty="0" smtClean="0"/>
            </a:br>
            <a:r>
              <a:rPr lang="en-US" sz="1200" b="0" i="0" kern="1200" dirty="0" smtClean="0">
                <a:solidFill>
                  <a:schemeClr val="tx1"/>
                </a:solidFill>
                <a:effectLst/>
                <a:latin typeface="+mn-lt"/>
                <a:ea typeface="+mn-ea"/>
                <a:cs typeface="+mn-cs"/>
              </a:rPr>
              <a:t>Lutheran World Relief - </a:t>
            </a:r>
            <a:r>
              <a:rPr lang="en-US" sz="1200" b="0" i="0" kern="1200" dirty="0" err="1" smtClean="0">
                <a:solidFill>
                  <a:schemeClr val="tx1"/>
                </a:solidFill>
                <a:effectLst/>
                <a:latin typeface="+mn-lt"/>
                <a:ea typeface="+mn-ea"/>
                <a:cs typeface="+mn-cs"/>
              </a:rPr>
              <a:t>India.Sept</a:t>
            </a:r>
            <a:r>
              <a:rPr lang="en-US" sz="1200" b="0" i="0" kern="1200" dirty="0" smtClean="0">
                <a:solidFill>
                  <a:schemeClr val="tx1"/>
                </a:solidFill>
                <a:effectLst/>
                <a:latin typeface="+mn-lt"/>
                <a:ea typeface="+mn-ea"/>
                <a:cs typeface="+mn-cs"/>
              </a:rPr>
              <a:t>. 2013 - Agricultural Programs in Banka District, </a:t>
            </a:r>
            <a:r>
              <a:rPr lang="en-US" sz="1200" b="0" i="0" kern="1200" dirty="0" err="1" smtClean="0">
                <a:solidFill>
                  <a:schemeClr val="tx1"/>
                </a:solidFill>
                <a:effectLst/>
                <a:latin typeface="+mn-lt"/>
                <a:ea typeface="+mn-ea"/>
                <a:cs typeface="+mn-cs"/>
              </a:rPr>
              <a:t>India.Photograph</a:t>
            </a:r>
            <a:r>
              <a:rPr lang="en-US" sz="1200" b="0" i="0" kern="1200" dirty="0" smtClean="0">
                <a:solidFill>
                  <a:schemeClr val="tx1"/>
                </a:solidFill>
                <a:effectLst/>
                <a:latin typeface="+mn-lt"/>
                <a:ea typeface="+mn-ea"/>
                <a:cs typeface="+mn-cs"/>
              </a:rPr>
              <a:t> by Jake Lyell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32041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7BCF97-2C85-4C5D-A1FA-093DB2FE4BE9}" type="slidenum">
              <a:rPr lang="en-US" smtClean="0">
                <a:solidFill>
                  <a:prstClr val="black"/>
                </a:solidFill>
              </a:rPr>
              <a:pPr/>
              <a:t>13</a:t>
            </a:fld>
            <a:endParaRPr lang="en-US">
              <a:solidFill>
                <a:prstClr val="black"/>
              </a:solidFill>
            </a:endParaRPr>
          </a:p>
        </p:txBody>
      </p:sp>
      <p:sp>
        <p:nvSpPr>
          <p:cNvPr id="5" name="Notes Placeholder 4"/>
          <p:cNvSpPr>
            <a:spLocks noGrp="1"/>
          </p:cNvSpPr>
          <p:nvPr>
            <p:ph type="body" sz="quarter" idx="11"/>
          </p:nvPr>
        </p:nvSpPr>
        <p:spPr/>
        <p:txBody>
          <a:bodyPr/>
          <a:lstStyle/>
          <a:p>
            <a:r>
              <a:rPr lang="en-US" dirty="0" smtClean="0"/>
              <a:t>Higher yields = greater income as well as more food for the family</a:t>
            </a:r>
            <a:endParaRPr lang="en-US" dirty="0"/>
          </a:p>
        </p:txBody>
      </p:sp>
    </p:spTree>
    <p:extLst>
      <p:ext uri="{BB962C8B-B14F-4D97-AF65-F5344CB8AC3E}">
        <p14:creationId xmlns:p14="http://schemas.microsoft.com/office/powerpoint/2010/main" val="2955224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Introduction of new crops– building better nutrition as well as greater resiliency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(left to right) LWR beneficiaries </a:t>
            </a:r>
            <a:r>
              <a:rPr lang="en-US" sz="1200" b="0" i="0" kern="1200" dirty="0" err="1" smtClean="0">
                <a:solidFill>
                  <a:schemeClr val="tx1"/>
                </a:solidFill>
                <a:effectLst/>
                <a:latin typeface="+mn-lt"/>
                <a:ea typeface="+mn-ea"/>
                <a:cs typeface="+mn-cs"/>
              </a:rPr>
              <a:t>Geeta</a:t>
            </a:r>
            <a:r>
              <a:rPr lang="en-US" sz="1200" b="0" i="0" kern="1200" dirty="0" smtClean="0">
                <a:solidFill>
                  <a:schemeClr val="tx1"/>
                </a:solidFill>
                <a:effectLst/>
                <a:latin typeface="+mn-lt"/>
                <a:ea typeface="+mn-ea"/>
                <a:cs typeface="+mn-cs"/>
              </a:rPr>
              <a:t> Devi, Sumitra Devi, and Mina Devi, stand in their eggplant field</a:t>
            </a:r>
            <a:r>
              <a:rPr lang="en-US" dirty="0" smtClean="0"/>
              <a:t/>
            </a:r>
            <a:br>
              <a:rPr lang="en-US" dirty="0" smtClean="0"/>
            </a:br>
            <a:r>
              <a:rPr lang="en-US" sz="1200" b="0" i="0" kern="1200" dirty="0" smtClean="0">
                <a:solidFill>
                  <a:schemeClr val="tx1"/>
                </a:solidFill>
                <a:effectLst/>
                <a:latin typeface="+mn-lt"/>
                <a:ea typeface="+mn-ea"/>
                <a:cs typeface="+mn-cs"/>
              </a:rPr>
              <a:t>Lutheran World Relief - </a:t>
            </a:r>
            <a:r>
              <a:rPr lang="en-US" sz="1200" b="0" i="0" kern="1200" dirty="0" err="1" smtClean="0">
                <a:solidFill>
                  <a:schemeClr val="tx1"/>
                </a:solidFill>
                <a:effectLst/>
                <a:latin typeface="+mn-lt"/>
                <a:ea typeface="+mn-ea"/>
                <a:cs typeface="+mn-cs"/>
              </a:rPr>
              <a:t>India.Sept</a:t>
            </a:r>
            <a:r>
              <a:rPr lang="en-US" sz="1200" b="0" i="0" kern="1200" dirty="0" smtClean="0">
                <a:solidFill>
                  <a:schemeClr val="tx1"/>
                </a:solidFill>
                <a:effectLst/>
                <a:latin typeface="+mn-lt"/>
                <a:ea typeface="+mn-ea"/>
                <a:cs typeface="+mn-cs"/>
              </a:rPr>
              <a:t>. 2013 - Agricultural Programs in Banka District, </a:t>
            </a:r>
            <a:r>
              <a:rPr lang="en-US" sz="1200" b="0" i="0" kern="1200" dirty="0" err="1" smtClean="0">
                <a:solidFill>
                  <a:schemeClr val="tx1"/>
                </a:solidFill>
                <a:effectLst/>
                <a:latin typeface="+mn-lt"/>
                <a:ea typeface="+mn-ea"/>
                <a:cs typeface="+mn-cs"/>
              </a:rPr>
              <a:t>India.Photograph</a:t>
            </a:r>
            <a:r>
              <a:rPr lang="en-US" sz="1200" b="0" i="0" kern="1200" dirty="0" smtClean="0">
                <a:solidFill>
                  <a:schemeClr val="tx1"/>
                </a:solidFill>
                <a:effectLst/>
                <a:latin typeface="+mn-lt"/>
                <a:ea typeface="+mn-ea"/>
                <a:cs typeface="+mn-cs"/>
              </a:rPr>
              <a:t> by Jake Lyell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58961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Greater variety means better soil,</a:t>
            </a:r>
            <a:r>
              <a:rPr lang="en-US" baseline="0" dirty="0" smtClean="0"/>
              <a:t> better yields, better nutrition, and higher incomes</a:t>
            </a:r>
          </a:p>
          <a:p>
            <a:endParaRPr lang="en-US" baseline="0" dirty="0" smtClean="0"/>
          </a:p>
          <a:p>
            <a:r>
              <a:rPr lang="en-US" baseline="0" dirty="0" smtClean="0"/>
              <a:t>Start growing crops that have higher market value</a:t>
            </a:r>
          </a:p>
          <a:p>
            <a:r>
              <a:rPr lang="en-US" baseline="0" dirty="0" smtClean="0"/>
              <a:t>Training for how to cook with newly introduced veggies</a:t>
            </a:r>
            <a:endParaRPr lang="en-US" dirty="0"/>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61693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16</a:t>
            </a:fld>
            <a:endParaRPr lang="en-US">
              <a:solidFill>
                <a:prstClr val="black"/>
              </a:solidFill>
            </a:endParaRPr>
          </a:p>
        </p:txBody>
      </p:sp>
      <p:sp>
        <p:nvSpPr>
          <p:cNvPr id="5" name="Notes Placeholder 4"/>
          <p:cNvSpPr>
            <a:spLocks noGrp="1"/>
          </p:cNvSpPr>
          <p:nvPr>
            <p:ph type="body" sz="quarter" idx="11"/>
          </p:nvPr>
        </p:nvSpPr>
        <p:spPr/>
        <p:txBody>
          <a:bodyPr/>
          <a:lstStyle/>
          <a:p>
            <a:r>
              <a:rPr lang="en-US" dirty="0" smtClean="0"/>
              <a:t>Mechanical ripper</a:t>
            </a:r>
            <a:endParaRPr lang="en-US" dirty="0"/>
          </a:p>
        </p:txBody>
      </p:sp>
    </p:spTree>
    <p:extLst>
      <p:ext uri="{BB962C8B-B14F-4D97-AF65-F5344CB8AC3E}">
        <p14:creationId xmlns:p14="http://schemas.microsoft.com/office/powerpoint/2010/main" val="3487358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Better farming technologies and training– save time, increase yields</a:t>
            </a:r>
          </a:p>
          <a:p>
            <a:r>
              <a:rPr lang="en-US" sz="1200" b="0" i="0" kern="1200" dirty="0" smtClean="0">
                <a:solidFill>
                  <a:schemeClr val="tx1"/>
                </a:solidFill>
                <a:effectLst/>
                <a:latin typeface="+mn-lt"/>
                <a:ea typeface="+mn-ea"/>
                <a:cs typeface="+mn-cs"/>
              </a:rPr>
              <a:t>Increased yields </a:t>
            </a:r>
            <a:r>
              <a:rPr lang="en-US" sz="1200" b="0" i="0" kern="1200" baseline="0" dirty="0" smtClean="0">
                <a:solidFill>
                  <a:schemeClr val="tx1"/>
                </a:solidFill>
                <a:effectLst/>
                <a:latin typeface="+mn-lt"/>
                <a:ea typeface="+mn-ea"/>
                <a:cs typeface="+mn-cs"/>
              </a:rPr>
              <a:t> can lead to increased income, which has meant for many families that men no longer have to migrate for work</a:t>
            </a:r>
          </a:p>
          <a:p>
            <a:r>
              <a:rPr lang="en-US" sz="1200" b="0" i="0" kern="1200" baseline="0" dirty="0" smtClean="0">
                <a:solidFill>
                  <a:schemeClr val="tx1"/>
                </a:solidFill>
                <a:effectLst/>
                <a:latin typeface="+mn-lt"/>
                <a:ea typeface="+mn-ea"/>
                <a:cs typeface="+mn-cs"/>
              </a:rPr>
              <a:t>Now, both husband and wife can work on the plot and see the benefits of their ag production</a:t>
            </a:r>
          </a:p>
          <a:p>
            <a:r>
              <a:rPr lang="en-US" sz="1200" b="0" i="0" kern="1200" baseline="0" dirty="0" smtClean="0">
                <a:solidFill>
                  <a:schemeClr val="tx1"/>
                </a:solidFill>
                <a:effectLst/>
                <a:latin typeface="+mn-lt"/>
                <a:ea typeface="+mn-ea"/>
                <a:cs typeface="+mn-cs"/>
              </a:rPr>
              <a:t>Better for HH dynamics as well – men are supportive of their wives’ new knowledge and the benefits it brings to the family, women have more of a say in the crops chosen and the division of labor</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Picture from Jan. 2016 site visit to </a:t>
            </a:r>
            <a:r>
              <a:rPr lang="en-US" sz="1200" b="0" i="0" kern="1200" dirty="0" err="1" smtClean="0">
                <a:solidFill>
                  <a:schemeClr val="tx1"/>
                </a:solidFill>
                <a:effectLst/>
                <a:latin typeface="+mn-lt"/>
                <a:ea typeface="+mn-ea"/>
                <a:cs typeface="+mn-cs"/>
              </a:rPr>
              <a:t>Barmasia</a:t>
            </a:r>
            <a:r>
              <a:rPr lang="en-US" sz="1200" b="0" i="0" kern="1200" dirty="0" smtClean="0">
                <a:solidFill>
                  <a:schemeClr val="tx1"/>
                </a:solidFill>
                <a:effectLst/>
                <a:latin typeface="+mn-lt"/>
                <a:ea typeface="+mn-ea"/>
                <a:cs typeface="+mn-cs"/>
              </a:rPr>
              <a:t>, Bihar.</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Pictured: Man uses tools provided by LWR. </a:t>
            </a:r>
            <a:r>
              <a:rPr lang="en-US" dirty="0" smtClean="0"/>
              <a:t/>
            </a:r>
            <a:br>
              <a:rPr lang="en-US" dirty="0" smtClean="0"/>
            </a:br>
            <a:r>
              <a:rPr lang="en-US" dirty="0" smtClean="0"/>
              <a:t/>
            </a:r>
            <a:br>
              <a:rPr lang="en-US" dirty="0" smtClean="0"/>
            </a:br>
            <a:r>
              <a:rPr lang="en-US" sz="1200" b="0" i="0" kern="1200" dirty="0" err="1" smtClean="0">
                <a:solidFill>
                  <a:schemeClr val="tx1"/>
                </a:solidFill>
                <a:effectLst/>
                <a:latin typeface="+mn-lt"/>
                <a:ea typeface="+mn-ea"/>
                <a:cs typeface="+mn-cs"/>
              </a:rPr>
              <a:t>Barmasia</a:t>
            </a:r>
            <a:r>
              <a:rPr lang="en-US" sz="1200" b="0" i="0" kern="1200" dirty="0" smtClean="0">
                <a:solidFill>
                  <a:schemeClr val="tx1"/>
                </a:solidFill>
                <a:effectLst/>
                <a:latin typeface="+mn-lt"/>
                <a:ea typeface="+mn-ea"/>
                <a:cs typeface="+mn-cs"/>
              </a:rPr>
              <a:t> has 150 households and 5 SHGs. Since forming the SHGs and participating in LWR’s trainings, the women have become more outspoken, both in the home and civically. The organization of the SHGs has helped them be free from money lenders as the women can now contribute to a general savings account from which SHG members are allowed to borrow at low interest rates. Thanks to the construction of wells and a new pump irrigation system, they can grow crops outside of the monsoon season, so they have year-round food security. Because of the improved farming practices and technologies introduced to </a:t>
            </a:r>
            <a:r>
              <a:rPr lang="en-US" sz="1200" b="0" i="0" kern="1200" dirty="0" err="1" smtClean="0">
                <a:solidFill>
                  <a:schemeClr val="tx1"/>
                </a:solidFill>
                <a:effectLst/>
                <a:latin typeface="+mn-lt"/>
                <a:ea typeface="+mn-ea"/>
                <a:cs typeface="+mn-cs"/>
              </a:rPr>
              <a:t>Barmasia</a:t>
            </a:r>
            <a:r>
              <a:rPr lang="en-US" sz="1200" b="0" i="0" kern="1200" dirty="0" smtClean="0">
                <a:solidFill>
                  <a:schemeClr val="tx1"/>
                </a:solidFill>
                <a:effectLst/>
                <a:latin typeface="+mn-lt"/>
                <a:ea typeface="+mn-ea"/>
                <a:cs typeface="+mn-cs"/>
              </a:rPr>
              <a:t>, their annual yields have increased so significantly that fewer men have to migrate for work and can stay to help farm. The women have been trained on how to create organic fertilizer and pesticides, skills which they now fully employ because they see the positive effects on their health.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43910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24876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Daniel’s story: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more can LWR do to support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women discussed among themselves and answers, “The village down the road needs help– can you give them the same help you gave us?”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Together,</a:t>
            </a:r>
            <a:r>
              <a:rPr lang="en-US" sz="1200" kern="1200" baseline="0" dirty="0" smtClean="0">
                <a:solidFill>
                  <a:schemeClr val="tx1"/>
                </a:solidFill>
                <a:effectLst/>
                <a:latin typeface="+mn-lt"/>
                <a:ea typeface="+mn-ea"/>
                <a:cs typeface="+mn-cs"/>
              </a:rPr>
              <a:t> we can build on what LWR has started and reach new communities in desperate need.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8755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04E01-3049-7C47-A4B2-038C9972939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8723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we can now say we’ll be reaching 4,000 families.</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Also can add Daniel’s point about scale and neighboring economies – lifting one community out of poverty isn’t enough if they’re surrounded by others who haven’t seen that success, we need to look at a bigger picture where we can have an impact at a macro level, and do this for several communities.  Strength in numbers as the women self-help groups grow and form federations, whereby they can advocate at local </a:t>
            </a:r>
            <a:r>
              <a:rPr lang="en-US" sz="1200" kern="1200" baseline="0" dirty="0" err="1" smtClean="0">
                <a:solidFill>
                  <a:schemeClr val="tx1"/>
                </a:solidFill>
                <a:effectLst/>
                <a:latin typeface="+mn-lt"/>
                <a:ea typeface="+mn-ea"/>
                <a:cs typeface="+mn-cs"/>
              </a:rPr>
              <a:t>govt</a:t>
            </a:r>
            <a:r>
              <a:rPr lang="en-US" sz="1200" kern="1200" baseline="0" dirty="0" smtClean="0">
                <a:solidFill>
                  <a:schemeClr val="tx1"/>
                </a:solidFill>
                <a:effectLst/>
                <a:latin typeface="+mn-lt"/>
                <a:ea typeface="+mn-ea"/>
                <a:cs typeface="+mn-cs"/>
              </a:rPr>
              <a:t> and continue on to be a voice for their community.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9306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Women as drivers of change</a:t>
            </a:r>
          </a:p>
          <a:p>
            <a:r>
              <a:rPr lang="en-US" sz="1200" b="0" i="0" kern="1200" dirty="0" smtClean="0">
                <a:solidFill>
                  <a:schemeClr val="tx1"/>
                </a:solidFill>
                <a:effectLst/>
                <a:latin typeface="+mn-lt"/>
                <a:ea typeface="+mn-ea"/>
                <a:cs typeface="+mn-cs"/>
              </a:rPr>
              <a:t>They are the ones at home while the men migrate for work</a:t>
            </a:r>
          </a:p>
          <a:p>
            <a:r>
              <a:rPr lang="en-US" sz="1200" b="0" i="0" kern="1200" dirty="0" smtClean="0">
                <a:solidFill>
                  <a:schemeClr val="tx1"/>
                </a:solidFill>
                <a:effectLst/>
                <a:latin typeface="+mn-lt"/>
                <a:ea typeface="+mn-ea"/>
                <a:cs typeface="+mn-cs"/>
              </a:rPr>
              <a:t>They are the ones who farm and also the ones</a:t>
            </a:r>
            <a:r>
              <a:rPr lang="en-US" sz="1200" b="0" i="0" kern="1200" baseline="0" dirty="0" smtClean="0">
                <a:solidFill>
                  <a:schemeClr val="tx1"/>
                </a:solidFill>
                <a:effectLst/>
                <a:latin typeface="+mn-lt"/>
                <a:ea typeface="+mn-ea"/>
                <a:cs typeface="+mn-cs"/>
              </a:rPr>
              <a:t> who take care of the family</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Picture from Jan. 2016 site visit to </a:t>
            </a:r>
            <a:r>
              <a:rPr lang="en-US" sz="1200" b="0" i="0" kern="1200" dirty="0" err="1" smtClean="0">
                <a:solidFill>
                  <a:schemeClr val="tx1"/>
                </a:solidFill>
                <a:effectLst/>
                <a:latin typeface="+mn-lt"/>
                <a:ea typeface="+mn-ea"/>
                <a:cs typeface="+mn-cs"/>
              </a:rPr>
              <a:t>Barmasia</a:t>
            </a:r>
            <a:r>
              <a:rPr lang="en-US" sz="1200" b="0" i="0" kern="1200" dirty="0" smtClean="0">
                <a:solidFill>
                  <a:schemeClr val="tx1"/>
                </a:solidFill>
                <a:effectLst/>
                <a:latin typeface="+mn-lt"/>
                <a:ea typeface="+mn-ea"/>
                <a:cs typeface="+mn-cs"/>
              </a:rPr>
              <a:t>, Bihar.</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Pictured: </a:t>
            </a:r>
            <a:r>
              <a:rPr lang="en-US" sz="1200" b="0" i="0" kern="1200" dirty="0" err="1" smtClean="0">
                <a:solidFill>
                  <a:schemeClr val="tx1"/>
                </a:solidFill>
                <a:effectLst/>
                <a:latin typeface="+mn-lt"/>
                <a:ea typeface="+mn-ea"/>
                <a:cs typeface="+mn-cs"/>
              </a:rPr>
              <a:t>Rehka</a:t>
            </a:r>
            <a:r>
              <a:rPr lang="en-US" sz="1200" b="0" i="0" kern="1200" dirty="0" smtClean="0">
                <a:solidFill>
                  <a:schemeClr val="tx1"/>
                </a:solidFill>
                <a:effectLst/>
                <a:latin typeface="+mn-lt"/>
                <a:ea typeface="+mn-ea"/>
                <a:cs typeface="+mn-cs"/>
              </a:rPr>
              <a:t> (center) is on the board of the SHG federation.</a:t>
            </a:r>
            <a:r>
              <a:rPr lang="en-US" dirty="0" smtClean="0"/>
              <a:t/>
            </a:r>
            <a:br>
              <a:rPr lang="en-US" dirty="0" smtClean="0"/>
            </a:br>
            <a:r>
              <a:rPr lang="en-US" dirty="0" smtClean="0"/>
              <a:t/>
            </a:r>
            <a:br>
              <a:rPr lang="en-US" dirty="0" smtClean="0"/>
            </a:br>
            <a:r>
              <a:rPr lang="en-US" sz="1200" b="0" i="0" kern="1200" dirty="0" err="1" smtClean="0">
                <a:solidFill>
                  <a:schemeClr val="tx1"/>
                </a:solidFill>
                <a:effectLst/>
                <a:latin typeface="+mn-lt"/>
                <a:ea typeface="+mn-ea"/>
                <a:cs typeface="+mn-cs"/>
              </a:rPr>
              <a:t>Barmasia</a:t>
            </a:r>
            <a:r>
              <a:rPr lang="en-US" sz="1200" b="0" i="0" kern="1200" dirty="0" smtClean="0">
                <a:solidFill>
                  <a:schemeClr val="tx1"/>
                </a:solidFill>
                <a:effectLst/>
                <a:latin typeface="+mn-lt"/>
                <a:ea typeface="+mn-ea"/>
                <a:cs typeface="+mn-cs"/>
              </a:rPr>
              <a:t> has 150 households and 5 SHGs. Since forming the SHGs and participating in LWR’s trainings, the women have become more outspoken, both in the home and civically. The organization of the SHGs has helped them be free from money lenders as the women can now contribute to a general savings account from which SHG members are allowed to borrow at low interest rates. Thanks to the construction of wells and a new pump irrigation system, they can grow crops outside of the monsoon season, so they have year-round food security. Because of the improved farming practices and technologies introduced to </a:t>
            </a:r>
            <a:r>
              <a:rPr lang="en-US" sz="1200" b="0" i="0" kern="1200" dirty="0" err="1" smtClean="0">
                <a:solidFill>
                  <a:schemeClr val="tx1"/>
                </a:solidFill>
                <a:effectLst/>
                <a:latin typeface="+mn-lt"/>
                <a:ea typeface="+mn-ea"/>
                <a:cs typeface="+mn-cs"/>
              </a:rPr>
              <a:t>Barmasia</a:t>
            </a:r>
            <a:r>
              <a:rPr lang="en-US" sz="1200" b="0" i="0" kern="1200" dirty="0" smtClean="0">
                <a:solidFill>
                  <a:schemeClr val="tx1"/>
                </a:solidFill>
                <a:effectLst/>
                <a:latin typeface="+mn-lt"/>
                <a:ea typeface="+mn-ea"/>
                <a:cs typeface="+mn-cs"/>
              </a:rPr>
              <a:t>, their annual yields have increased so significantly that fewer men have to migrate for work and can stay to help farm. The women have been trained on how to create organic fertilizer and pesticides, skills which they now fully employ because they see the positive effects on their health.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36785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women SHG members from </a:t>
            </a:r>
            <a:r>
              <a:rPr lang="en-US" sz="1200" b="0" i="0" kern="1200" dirty="0" err="1" smtClean="0">
                <a:solidFill>
                  <a:schemeClr val="tx1"/>
                </a:solidFill>
                <a:effectLst/>
                <a:latin typeface="+mn-lt"/>
                <a:ea typeface="+mn-ea"/>
                <a:cs typeface="+mn-cs"/>
              </a:rPr>
              <a:t>Ganaiya</a:t>
            </a:r>
            <a:r>
              <a:rPr lang="en-US" sz="1200" b="0" i="0" kern="1200" dirty="0" smtClean="0">
                <a:solidFill>
                  <a:schemeClr val="tx1"/>
                </a:solidFill>
                <a:effectLst/>
                <a:latin typeface="+mn-lt"/>
                <a:ea typeface="+mn-ea"/>
                <a:cs typeface="+mn-cs"/>
              </a:rPr>
              <a:t> Village gather outside following the group interview with LWR and ASA staff as part of the LGI Needs Assessment.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826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97BCF97-2C85-4C5D-A1FA-093DB2FE4BE9}" type="slidenum">
              <a:rPr lang="en-US" smtClean="0">
                <a:solidFill>
                  <a:prstClr val="black"/>
                </a:solidFill>
              </a:rPr>
              <a:pPr/>
              <a:t>23</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9014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eorgia" pitchFamily="18" charset="0"/>
                <a:ea typeface="ＭＳ Ｐゴシック" pitchFamily="34" charset="-128"/>
              </a:defRPr>
            </a:lvl1pPr>
            <a:lvl2pPr marL="37931725" indent="-37474525">
              <a:defRPr>
                <a:solidFill>
                  <a:schemeClr val="tx1"/>
                </a:solidFill>
                <a:latin typeface="Georgia" pitchFamily="18" charset="0"/>
                <a:ea typeface="ＭＳ Ｐゴシック" pitchFamily="34" charset="-128"/>
              </a:defRPr>
            </a:lvl2pPr>
            <a:lvl3pPr>
              <a:defRPr>
                <a:solidFill>
                  <a:schemeClr val="tx1"/>
                </a:solidFill>
                <a:latin typeface="Georgia" pitchFamily="18" charset="0"/>
                <a:ea typeface="ＭＳ Ｐゴシック" pitchFamily="34" charset="-128"/>
              </a:defRPr>
            </a:lvl3pPr>
            <a:lvl4pPr>
              <a:defRPr>
                <a:solidFill>
                  <a:schemeClr val="tx1"/>
                </a:solidFill>
                <a:latin typeface="Georgia" pitchFamily="18" charset="0"/>
                <a:ea typeface="ＭＳ Ｐゴシック" pitchFamily="34" charset="-128"/>
              </a:defRPr>
            </a:lvl4pPr>
            <a:lvl5pPr>
              <a:defRPr>
                <a:solidFill>
                  <a:schemeClr val="tx1"/>
                </a:solidFill>
                <a:latin typeface="Georgia" pitchFamily="18" charset="0"/>
                <a:ea typeface="ＭＳ Ｐゴシック" pitchFamily="34" charset="-128"/>
              </a:defRPr>
            </a:lvl5pPr>
            <a:lvl6pPr marL="457200" fontAlgn="base">
              <a:spcBef>
                <a:spcPct val="0"/>
              </a:spcBef>
              <a:spcAft>
                <a:spcPct val="0"/>
              </a:spcAft>
              <a:defRPr>
                <a:solidFill>
                  <a:schemeClr val="tx1"/>
                </a:solidFill>
                <a:latin typeface="Georgia" pitchFamily="18" charset="0"/>
                <a:ea typeface="ＭＳ Ｐゴシック" pitchFamily="34" charset="-128"/>
              </a:defRPr>
            </a:lvl6pPr>
            <a:lvl7pPr marL="914400" fontAlgn="base">
              <a:spcBef>
                <a:spcPct val="0"/>
              </a:spcBef>
              <a:spcAft>
                <a:spcPct val="0"/>
              </a:spcAft>
              <a:defRPr>
                <a:solidFill>
                  <a:schemeClr val="tx1"/>
                </a:solidFill>
                <a:latin typeface="Georgia" pitchFamily="18" charset="0"/>
                <a:ea typeface="ＭＳ Ｐゴシック" pitchFamily="34" charset="-128"/>
              </a:defRPr>
            </a:lvl7pPr>
            <a:lvl8pPr marL="1371600" fontAlgn="base">
              <a:spcBef>
                <a:spcPct val="0"/>
              </a:spcBef>
              <a:spcAft>
                <a:spcPct val="0"/>
              </a:spcAft>
              <a:defRPr>
                <a:solidFill>
                  <a:schemeClr val="tx1"/>
                </a:solidFill>
                <a:latin typeface="Georgia" pitchFamily="18" charset="0"/>
                <a:ea typeface="ＭＳ Ｐゴシック" pitchFamily="34" charset="-128"/>
              </a:defRPr>
            </a:lvl8pPr>
            <a:lvl9pPr marL="1828800" fontAlgn="base">
              <a:spcBef>
                <a:spcPct val="0"/>
              </a:spcBef>
              <a:spcAft>
                <a:spcPct val="0"/>
              </a:spcAft>
              <a:defRPr>
                <a:solidFill>
                  <a:schemeClr val="tx1"/>
                </a:solidFill>
                <a:latin typeface="Georgia" pitchFamily="18" charset="0"/>
                <a:ea typeface="ＭＳ Ｐゴシック" pitchFamily="34" charset="-128"/>
              </a:defRPr>
            </a:lvl9pPr>
          </a:lstStyle>
          <a:p>
            <a:fld id="{073A6A56-29FF-4279-B261-9C92A37D9CE6}" type="slidenum">
              <a:rPr lang="en-US">
                <a:solidFill>
                  <a:prstClr val="black"/>
                </a:solidFill>
                <a:latin typeface="Calibri" pitchFamily="34" charset="0"/>
              </a:rPr>
              <a:pPr/>
              <a:t>24</a:t>
            </a:fld>
            <a:endParaRPr lang="en-US">
              <a:solidFill>
                <a:prstClr val="black"/>
              </a:solidFill>
              <a:latin typeface="Calibri" pitchFamily="34" charset="0"/>
            </a:endParaRPr>
          </a:p>
        </p:txBody>
      </p:sp>
    </p:spTree>
    <p:extLst>
      <p:ext uri="{BB962C8B-B14F-4D97-AF65-F5344CB8AC3E}">
        <p14:creationId xmlns:p14="http://schemas.microsoft.com/office/powerpoint/2010/main" val="144038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 in LWR, and our Theory of Change</a:t>
            </a:r>
          </a:p>
          <a:p>
            <a:r>
              <a:rPr lang="en-US" sz="1200" kern="1200" dirty="0" smtClean="0">
                <a:solidFill>
                  <a:schemeClr val="tx1"/>
                </a:solidFill>
                <a:effectLst/>
                <a:latin typeface="+mn-lt"/>
                <a:ea typeface="+mn-ea"/>
                <a:cs typeface="+mn-cs"/>
              </a:rPr>
              <a:t>We are not a missionary organization in the traditional sense of the word. We do not proselytize, or force people to become Christian in order to get help. We work with all people, regardless of their religion, or creed. Yet we are deeply grounded in the first word of our name.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Martin Luther wrote, “The Christian is a perfectly free lord of all, subject to none; the Christian is a perfectly dutiful servant of all, subject to all.”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within that paradoxical statement that LWR finds our mission and our grounding. Everything we do at LWR is in response to the love of God. We do not need to do anything to earn God’s grace. It’s grace.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because we are loved, we love others. That is our vocation, to use another strong Lutheran term. We see our neighbor in need. In response to God’s love, we reach out in love to our neighbor.</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IMPORTANT: </a:t>
            </a:r>
            <a:r>
              <a:rPr lang="en-US" sz="1200" i="1" kern="1200" dirty="0" smtClean="0">
                <a:solidFill>
                  <a:schemeClr val="tx1"/>
                </a:solidFill>
                <a:effectLst/>
                <a:latin typeface="+mn-lt"/>
                <a:ea typeface="+mn-ea"/>
                <a:cs typeface="+mn-cs"/>
              </a:rPr>
              <a:t>The following section can get tricky to talk about, and might put certain audiences on edge. Approach with caution; if you do not feel comfortable talking about Lutheran theology, or LWR’s theory of change, please skip ahead to the next section.]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 want you to imagine raising your hand — raise your hand </a:t>
            </a:r>
            <a:r>
              <a:rPr lang="en-US" sz="1200" i="1" kern="1200" dirty="0" smtClean="0">
                <a:solidFill>
                  <a:schemeClr val="tx1"/>
                </a:solidFill>
                <a:effectLst/>
                <a:latin typeface="+mn-lt"/>
                <a:ea typeface="+mn-ea"/>
                <a:cs typeface="+mn-cs"/>
              </a:rPr>
              <a:t>only in your head</a:t>
            </a:r>
            <a:r>
              <a:rPr lang="en-US" sz="1200" kern="1200" dirty="0" smtClean="0">
                <a:solidFill>
                  <a:schemeClr val="tx1"/>
                </a:solidFill>
                <a:effectLst/>
                <a:latin typeface="+mn-lt"/>
                <a:ea typeface="+mn-ea"/>
                <a:cs typeface="+mn-cs"/>
              </a:rPr>
              <a:t> — if you make more than $34,000 per year. Only in your head!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hand is raised (in your head), you are in the world’s richest 1%.(3) $34,000! It doesn’t sound like much, but we in the United States are far more wealthy than most of the rest of the world.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Though many people around the world face diseases of poverty, we in the United States face our own diseases. </a:t>
            </a:r>
            <a:r>
              <a:rPr lang="en-US" sz="1200" i="1" kern="1200" dirty="0" err="1" smtClean="0">
                <a:solidFill>
                  <a:schemeClr val="tx1"/>
                </a:solidFill>
                <a:effectLst/>
                <a:latin typeface="+mn-lt"/>
                <a:ea typeface="+mn-ea"/>
                <a:cs typeface="+mn-cs"/>
              </a:rPr>
              <a:t>Affluenza</a:t>
            </a:r>
            <a:r>
              <a:rPr lang="en-US" sz="1200" kern="1200" dirty="0" smtClean="0">
                <a:solidFill>
                  <a:schemeClr val="tx1"/>
                </a:solidFill>
                <a:effectLst/>
                <a:latin typeface="+mn-lt"/>
                <a:ea typeface="+mn-ea"/>
                <a:cs typeface="+mn-cs"/>
              </a:rPr>
              <a:t> [diseases of affluence], inequality, spiritual wandering.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at LWR see these two ends of the spectrum as deeply interconnected. We have a lot to teach, as well as a lot to learn! And ultimately, what LWR seeks is not primarily an end to poverty, or an end to hunger. Ultimately what LWR seeks is “full human flourishing” for </a:t>
            </a:r>
            <a:r>
              <a:rPr lang="en-US" sz="1200" i="1"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people.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what we call our “Theory of Change.” That when U.S. Lutherans truly meet their neighbor in communities experiencing poverty, we are all changed for the better. “Full human flourishing” can only be achieved together. It’s a life of dignity, complete with opportunities for happiness, equilibrium and satisfaction.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LWR views the world holistically: that God’s creation is one, and that we are all inter-related. A unified theory of change helps demonstrate these linkages, through its vision of Full Human Flourishing.(4)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Branko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Milanovic</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Haves and the Have-Nots: A Brief and Idiosyncratic History of Global Inequality</a:t>
            </a:r>
            <a:r>
              <a:rPr lang="en-US" sz="1200" kern="1200" dirty="0" smtClean="0">
                <a:solidFill>
                  <a:schemeClr val="tx1"/>
                </a:solidFill>
                <a:effectLst/>
                <a:latin typeface="+mn-lt"/>
                <a:ea typeface="+mn-ea"/>
                <a:cs typeface="+mn-cs"/>
              </a:rPr>
              <a:t>. (Basic Books, New York) 2010.</a:t>
            </a:r>
          </a:p>
          <a:p>
            <a:r>
              <a:rPr lang="en-US" sz="1200" i="1" kern="1200" dirty="0" smtClean="0">
                <a:solidFill>
                  <a:schemeClr val="tx1"/>
                </a:solidFill>
                <a:effectLst/>
                <a:latin typeface="+mn-lt"/>
                <a:ea typeface="+mn-ea"/>
                <a:cs typeface="+mn-cs"/>
              </a:rPr>
              <a:t>4 LWR Theory of Change</a:t>
            </a:r>
            <a:r>
              <a:rPr lang="en-US" sz="1200" kern="1200" dirty="0" smtClean="0">
                <a:solidFill>
                  <a:schemeClr val="tx1"/>
                </a:solidFill>
                <a:effectLst/>
                <a:latin typeface="+mn-lt"/>
                <a:ea typeface="+mn-ea"/>
                <a:cs typeface="+mn-cs"/>
              </a:rPr>
              <a:t>. K:\Strategic Planning\Theory of Change. Last accessed 5/15/14.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t>3</a:t>
            </a:fld>
            <a:endParaRPr lang="en-US"/>
          </a:p>
        </p:txBody>
      </p:sp>
    </p:spTree>
    <p:extLst>
      <p:ext uri="{BB962C8B-B14F-4D97-AF65-F5344CB8AC3E}">
        <p14:creationId xmlns:p14="http://schemas.microsoft.com/office/powerpoint/2010/main" val="311196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Focus on agriculture:</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in eight people in the world, more than 840 million people go hungry every day.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By 2050, the world will need to increase its food production by as much as 50 percent to feed 9 billion people. To do this, the international community must devote attention and resources to agricultural development and research, including a global push to close the “gender gap.” While increasing production, the world must also protect and sustain natural resources, taking specific measures to adapt to changing climatic conditions.</a:t>
            </a:r>
          </a:p>
          <a:p>
            <a:r>
              <a:rPr lang="en-US" sz="1200" b="0" i="0" kern="1200" dirty="0" smtClean="0">
                <a:solidFill>
                  <a:schemeClr val="tx1"/>
                </a:solidFill>
                <a:effectLst/>
                <a:latin typeface="+mn-lt"/>
                <a:ea typeface="+mn-ea"/>
                <a:cs typeface="+mn-cs"/>
              </a:rPr>
              <a:t>Smallholder producers grow four-fifths of the food in developing countries.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Agriculture not only suffers the impacts of climate change, it is also responsible for 14 percent of global greenhouse gas emissions. While agricultural practices in more developed countries contribute to a significant portion of these emissions, the FAO estimates that 70 percent of the mitigation potential could actually be realized in developing countries.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Societies with greater gender equity experience greater agricultural productivity and improved food security. (1) Yet a persistent gender gap remains in most of the countries where LWR works. If women had the same access to productive resources as men, they could increase yields on their farms by 20 to 30 percent, which in turn could raise total agricultural output in developing countries by 2.5 to 4 percent and reduce the number of hungry people in the world by 12 to 17 percent, up to 150 million people.(2)</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Improved access to food can be achieved by increasing and diversifying household food production, increasing household income and consumption, and reducing the cost of obtaining food.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households whose livelihoods are based entirely, or in part, on agriculture, limited access to land, water and other natural resources is often a leading cause of poverty. In addition, women-headed households are often those most affected by insecure or insufficient access to key natural resources.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t>4</a:t>
            </a:fld>
            <a:endParaRPr lang="en-US"/>
          </a:p>
        </p:txBody>
      </p:sp>
    </p:spTree>
    <p:extLst>
      <p:ext uri="{BB962C8B-B14F-4D97-AF65-F5344CB8AC3E}">
        <p14:creationId xmlns:p14="http://schemas.microsoft.com/office/powerpoint/2010/main" val="408008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t>5</a:t>
            </a:fld>
            <a:endParaRPr lang="en-US"/>
          </a:p>
        </p:txBody>
      </p:sp>
    </p:spTree>
    <p:extLst>
      <p:ext uri="{BB962C8B-B14F-4D97-AF65-F5344CB8AC3E}">
        <p14:creationId xmlns:p14="http://schemas.microsoft.com/office/powerpoint/2010/main" val="3095720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Bihar stats: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54% are</a:t>
            </a:r>
            <a:r>
              <a:rPr lang="en-US" sz="1200" kern="1200" baseline="0" dirty="0" smtClean="0">
                <a:solidFill>
                  <a:schemeClr val="tx1"/>
                </a:solidFill>
                <a:effectLst/>
                <a:latin typeface="+mn-lt"/>
                <a:ea typeface="+mn-ea"/>
                <a:cs typeface="+mn-cs"/>
              </a:rPr>
              <a:t> at or below the poverty line (compared with 21% for India as a whole)</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109M people</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Total literacy is 47%,</a:t>
            </a:r>
            <a:r>
              <a:rPr lang="en-US" sz="1200" kern="1200" baseline="0" dirty="0" smtClean="0">
                <a:solidFill>
                  <a:schemeClr val="tx1"/>
                </a:solidFill>
                <a:effectLst/>
                <a:latin typeface="+mn-lt"/>
                <a:ea typeface="+mn-ea"/>
                <a:cs typeface="+mn-cs"/>
              </a:rPr>
              <a:t> which drops to 43% in rural areas, and of those rural areas, for women it’s 29% literate.</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It’s the 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most populated state in India, but the majority are also the most marginalized- Dalits (formerly untouchables), </a:t>
            </a:r>
            <a:r>
              <a:rPr lang="en-US" sz="1200" kern="1200" baseline="0" dirty="0" err="1" smtClean="0">
                <a:solidFill>
                  <a:schemeClr val="tx1"/>
                </a:solidFill>
                <a:effectLst/>
                <a:latin typeface="+mn-lt"/>
                <a:ea typeface="+mn-ea"/>
                <a:cs typeface="+mn-cs"/>
              </a:rPr>
              <a:t>tribals</a:t>
            </a:r>
            <a:r>
              <a:rPr lang="en-US" sz="1200" kern="1200" baseline="0" dirty="0" smtClean="0">
                <a:solidFill>
                  <a:schemeClr val="tx1"/>
                </a:solidFill>
                <a:effectLst/>
                <a:latin typeface="+mn-lt"/>
                <a:ea typeface="+mn-ea"/>
                <a:cs typeface="+mn-cs"/>
              </a:rPr>
              <a:t>, and OBC – “other backwards caste” with only 15% in the “upper castes”</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Traditional communities, rural, agrarian  (contrast to what stereotypes we think of with India as IT hub and tech capital in the world)</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LWR has a strong partnership and long history in this area: we’ve been working in India since the 1950s!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9783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US size reference</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population comparison again – Bihar has 109M people, the state of Indiana</a:t>
            </a:r>
            <a:r>
              <a:rPr lang="en-US" sz="1200" kern="1200" baseline="0" dirty="0" smtClean="0">
                <a:solidFill>
                  <a:schemeClr val="tx1"/>
                </a:solidFill>
                <a:effectLst/>
                <a:latin typeface="+mn-lt"/>
                <a:ea typeface="+mn-ea"/>
                <a:cs typeface="+mn-cs"/>
              </a:rPr>
              <a:t> has roughly 6.6M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28750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Setting</a:t>
            </a:r>
            <a:r>
              <a:rPr lang="en-US" sz="1200" b="0" i="0" kern="1200" baseline="0" dirty="0" smtClean="0">
                <a:solidFill>
                  <a:schemeClr val="tx1"/>
                </a:solidFill>
                <a:effectLst/>
                <a:latin typeface="+mn-lt"/>
                <a:ea typeface="+mn-ea"/>
                <a:cs typeface="+mn-cs"/>
              </a:rPr>
              <a:t> the stage--- in Bihar, most families are poor, rely on money lenders who charge exorbitant rates to meet any urgent cash needs (if someone gets sick and needs medicine, if they run out of food, </a:t>
            </a:r>
            <a:r>
              <a:rPr lang="en-US" sz="1200" b="0" i="0" kern="1200" baseline="0" dirty="0" err="1" smtClean="0">
                <a:solidFill>
                  <a:schemeClr val="tx1"/>
                </a:solidFill>
                <a:effectLst/>
                <a:latin typeface="+mn-lt"/>
                <a:ea typeface="+mn-ea"/>
                <a:cs typeface="+mn-cs"/>
              </a:rPr>
              <a:t>etc</a:t>
            </a:r>
            <a:r>
              <a:rPr lang="en-US" sz="1200" b="0" i="0" kern="1200" baseline="0" dirty="0" smtClean="0">
                <a:solidFill>
                  <a:schemeClr val="tx1"/>
                </a:solidFill>
                <a:effectLst/>
                <a:latin typeface="+mn-lt"/>
                <a:ea typeface="+mn-ea"/>
                <a:cs typeface="+mn-cs"/>
              </a:rPr>
              <a:t>) and most have food security for only 3-5 months of the year.</a:t>
            </a:r>
          </a:p>
          <a:p>
            <a:r>
              <a:rPr lang="en-US" sz="1200" b="0" i="0" kern="1200" baseline="0" dirty="0" smtClean="0">
                <a:solidFill>
                  <a:schemeClr val="tx1"/>
                </a:solidFill>
                <a:effectLst/>
                <a:latin typeface="+mn-lt"/>
                <a:ea typeface="+mn-ea"/>
                <a:cs typeface="+mn-cs"/>
              </a:rPr>
              <a:t>Men often migrate for work as day laborers in nearby cities, and so women do most everything – take care of the house and children, work on the farm, and many often get up at 3/4am and go to collect non-timber forest products (kindling/leaves) from the woods to sell for small change…. Anything to help add to the HH’s limited resources.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Because of the</a:t>
            </a:r>
            <a:r>
              <a:rPr lang="en-US" sz="1200" b="0" i="0" kern="1200" baseline="0" dirty="0" smtClean="0">
                <a:solidFill>
                  <a:schemeClr val="tx1"/>
                </a:solidFill>
                <a:effectLst/>
                <a:latin typeface="+mn-lt"/>
                <a:ea typeface="+mn-ea"/>
                <a:cs typeface="+mn-cs"/>
              </a:rPr>
              <a:t> multi-faceted role that women play in keeping the family going, our approach and our focus starts with them.</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Women members of </a:t>
            </a:r>
            <a:r>
              <a:rPr lang="en-US" sz="1200" b="0" i="0" kern="1200" dirty="0" err="1" smtClean="0">
                <a:solidFill>
                  <a:schemeClr val="tx1"/>
                </a:solidFill>
                <a:effectLst/>
                <a:latin typeface="+mn-lt"/>
                <a:ea typeface="+mn-ea"/>
                <a:cs typeface="+mn-cs"/>
              </a:rPr>
              <a:t>Towabaha</a:t>
            </a:r>
            <a:r>
              <a:rPr lang="en-US" sz="1200" b="0" i="0" kern="1200" dirty="0" smtClean="0">
                <a:solidFill>
                  <a:schemeClr val="tx1"/>
                </a:solidFill>
                <a:effectLst/>
                <a:latin typeface="+mn-lt"/>
                <a:ea typeface="+mn-ea"/>
                <a:cs typeface="+mn-cs"/>
              </a:rPr>
              <a:t> SHG and </a:t>
            </a:r>
            <a:r>
              <a:rPr lang="en-US" sz="1200" b="0" i="0" kern="1200" dirty="0" err="1" smtClean="0">
                <a:solidFill>
                  <a:schemeClr val="tx1"/>
                </a:solidFill>
                <a:effectLst/>
                <a:latin typeface="+mn-lt"/>
                <a:ea typeface="+mn-ea"/>
                <a:cs typeface="+mn-cs"/>
              </a:rPr>
              <a:t>Kusmibaha</a:t>
            </a:r>
            <a:r>
              <a:rPr lang="en-US" sz="1200" b="0" i="0" kern="1200" dirty="0" smtClean="0">
                <a:solidFill>
                  <a:schemeClr val="tx1"/>
                </a:solidFill>
                <a:effectLst/>
                <a:latin typeface="+mn-lt"/>
                <a:ea typeface="+mn-ea"/>
                <a:cs typeface="+mn-cs"/>
              </a:rPr>
              <a:t> SHG and their male family members are welcoming LWR in their Village namely </a:t>
            </a:r>
            <a:r>
              <a:rPr lang="en-US" sz="1200" b="0" i="0" kern="1200" dirty="0" err="1" smtClean="0">
                <a:solidFill>
                  <a:schemeClr val="tx1"/>
                </a:solidFill>
                <a:effectLst/>
                <a:latin typeface="+mn-lt"/>
                <a:ea typeface="+mn-ea"/>
                <a:cs typeface="+mn-cs"/>
              </a:rPr>
              <a:t>Bagapothar</a:t>
            </a:r>
            <a:r>
              <a:rPr lang="en-US" sz="1200" b="0" i="0" kern="1200" dirty="0" smtClean="0">
                <a:solidFill>
                  <a:schemeClr val="tx1"/>
                </a:solidFill>
                <a:effectLst/>
                <a:latin typeface="+mn-lt"/>
                <a:ea typeface="+mn-ea"/>
                <a:cs typeface="+mn-cs"/>
              </a:rPr>
              <a:t> with their traditional musical instruments-</a:t>
            </a:r>
            <a:r>
              <a:rPr lang="en-US" sz="1200" b="0" i="0" kern="1200" dirty="0" err="1" smtClean="0">
                <a:solidFill>
                  <a:schemeClr val="tx1"/>
                </a:solidFill>
                <a:effectLst/>
                <a:latin typeface="+mn-lt"/>
                <a:ea typeface="+mn-ea"/>
                <a:cs typeface="+mn-cs"/>
              </a:rPr>
              <a:t>Dhansa</a:t>
            </a:r>
            <a:r>
              <a:rPr lang="en-US" sz="1200" b="0" i="0" kern="1200" dirty="0" smtClean="0">
                <a:solidFill>
                  <a:schemeClr val="tx1"/>
                </a:solidFill>
                <a:effectLst/>
                <a:latin typeface="+mn-lt"/>
                <a:ea typeface="+mn-ea"/>
                <a:cs typeface="+mn-cs"/>
              </a:rPr>
              <a:t> &amp; Mandal.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7145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The project seeks to accomplish several goals – </a:t>
            </a:r>
          </a:p>
          <a:p>
            <a:pPr marL="228600" indent="-228600">
              <a:buFont typeface="+mj-lt"/>
              <a:buAutoNum type="arabicPeriod"/>
            </a:pPr>
            <a:r>
              <a:rPr lang="en-US" sz="1200" kern="1200" baseline="0" dirty="0" smtClean="0">
                <a:solidFill>
                  <a:schemeClr val="tx1"/>
                </a:solidFill>
                <a:effectLst/>
                <a:latin typeface="+mn-lt"/>
                <a:ea typeface="+mn-ea"/>
                <a:cs typeface="+mn-cs"/>
              </a:rPr>
              <a:t>Start with the women in the community, bring them together, strengthen their ties and create self-help groups.  This not only offers us a way “in” for delivering our training and sharing information, but they also begin a small savings and loan program that they control themselves, setting them on a path to self-sufficiency and breaking the cycle of predatory lending from nearby money lenders.</a:t>
            </a:r>
          </a:p>
          <a:p>
            <a:pPr marL="228600" indent="-228600">
              <a:buFont typeface="+mj-lt"/>
              <a:buAutoNum type="arabicPeriod"/>
            </a:pPr>
            <a:r>
              <a:rPr lang="en-US" sz="1200" kern="1200" baseline="0" dirty="0" smtClean="0">
                <a:solidFill>
                  <a:schemeClr val="tx1"/>
                </a:solidFill>
                <a:effectLst/>
                <a:latin typeface="+mn-lt"/>
                <a:ea typeface="+mn-ea"/>
                <a:cs typeface="+mn-cs"/>
              </a:rPr>
              <a:t>Agricultural improvements – training in best practices, introducing time saving tools that help with weeding and other ag tasks, introduction of new crops to diversify their diets and their feasibility for sales in the local market.  (one real key point here is about time saving – it’s a huge boon given all the tasks women do during the day, and the innovative nature of the tools also gets their husbands involved in tasks that were previously viewed as “women’s work”)</a:t>
            </a:r>
          </a:p>
          <a:p>
            <a:pPr marL="228600" indent="-228600">
              <a:buFont typeface="+mj-lt"/>
              <a:buAutoNum type="arabicPeriod"/>
            </a:pPr>
            <a:r>
              <a:rPr lang="en-US" sz="1200" kern="1200" baseline="0" dirty="0" smtClean="0">
                <a:solidFill>
                  <a:schemeClr val="tx1"/>
                </a:solidFill>
                <a:effectLst/>
                <a:latin typeface="+mn-lt"/>
                <a:ea typeface="+mn-ea"/>
                <a:cs typeface="+mn-cs"/>
              </a:rPr>
              <a:t>Year-round food security…. Moving from 3-5mos of food to 12 months.  And impacting the diversity of diet.  Going from near starving when a family might rely on a meal of rice cooked in water with some leaves to having variety of rice, wheat, lentils, vegetables.</a:t>
            </a:r>
          </a:p>
          <a:p>
            <a:pPr marL="228600" indent="-228600">
              <a:buFont typeface="+mj-lt"/>
              <a:buAutoNum type="arabicPeriod"/>
            </a:pPr>
            <a:r>
              <a:rPr lang="en-US" sz="1200" kern="1200" baseline="0" dirty="0" smtClean="0">
                <a:solidFill>
                  <a:schemeClr val="tx1"/>
                </a:solidFill>
                <a:effectLst/>
                <a:latin typeface="+mn-lt"/>
                <a:ea typeface="+mn-ea"/>
                <a:cs typeface="+mn-cs"/>
              </a:rPr>
              <a:t>Increased income – this isn’t always true for all, it’s normally the last stage of the project, after everyone has achieved year round food security, that we’re then focused on market linkage and helping them sell the surplus production.  In past projects, the majority of households do attain increased income by end of the project and that bolsters their ability to cover things like medical expenses, funerals/weddings/other ceremonies, tuition and expenses for kids to go to school, etc.  </a:t>
            </a:r>
          </a:p>
        </p:txBody>
      </p:sp>
      <p:sp>
        <p:nvSpPr>
          <p:cNvPr id="4" name="Slide Number Placeholder 3"/>
          <p:cNvSpPr>
            <a:spLocks noGrp="1"/>
          </p:cNvSpPr>
          <p:nvPr>
            <p:ph type="sldNum" sz="quarter" idx="10"/>
          </p:nvPr>
        </p:nvSpPr>
        <p:spPr/>
        <p:txBody>
          <a:bodyPr/>
          <a:lstStyle/>
          <a:p>
            <a:fld id="{B3FA90BE-1F06-BC4E-8501-FAD728D3EF0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3526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42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92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62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08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166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06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45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733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128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587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40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20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039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109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80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633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079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043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4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058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497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43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249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163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44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044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4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19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49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4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42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0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D19C0-9555-824B-BCFC-0E2240501173}" type="datetimeFigureOut">
              <a:rPr lang="en-US" smtClean="0">
                <a:solidFill>
                  <a:prstClr val="black">
                    <a:tint val="75000"/>
                  </a:prstClr>
                </a:solidFill>
              </a:rPr>
              <a:p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7E6CA-30B5-F74F-A75B-7C04DA234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96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FBD19C0-9555-824B-BCFC-0E2240501173}" type="datetimeFigureOut">
              <a:rPr lang="en-US" smtClean="0">
                <a:solidFill>
                  <a:prstClr val="black">
                    <a:tint val="75000"/>
                  </a:prstClr>
                </a:solidFill>
              </a:rPr>
              <a:pPr defTabSz="457200"/>
              <a:t>10/19/2016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6C7E6CA-30B5-F74F-A75B-7C04DA23428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8382719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FBD19C0-9555-824B-BCFC-0E2240501173}" type="datetimeFigureOut">
              <a:rPr lang="en-US" smtClean="0">
                <a:solidFill>
                  <a:prstClr val="black">
                    <a:tint val="75000"/>
                  </a:prstClr>
                </a:solidFill>
              </a:rPr>
              <a:pPr defTabSz="457200"/>
              <a:t>10/19/2016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6C7E6CA-30B5-F74F-A75B-7C04DA23428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106803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FBD19C0-9555-824B-BCFC-0E2240501173}" type="datetimeFigureOut">
              <a:rPr lang="en-US" smtClean="0">
                <a:solidFill>
                  <a:prstClr val="black">
                    <a:tint val="75000"/>
                  </a:prstClr>
                </a:solidFill>
              </a:rPr>
              <a:pPr defTabSz="457200"/>
              <a:t>10/19/2016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6C7E6CA-30B5-F74F-A75B-7C04DA23428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5046033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1.jpeg"/><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23.jpe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4.jpe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4.emf"/><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 slide.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914900"/>
            <a:ext cx="9144000" cy="1943100"/>
          </a:xfrm>
          <a:prstGeom prst="rect">
            <a:avLst/>
          </a:prstGeom>
        </p:spPr>
      </p:pic>
      <p:sp>
        <p:nvSpPr>
          <p:cNvPr id="7" name="TextBox 6"/>
          <p:cNvSpPr txBox="1"/>
          <p:nvPr/>
        </p:nvSpPr>
        <p:spPr>
          <a:xfrm>
            <a:off x="1460420" y="1750972"/>
            <a:ext cx="6223178" cy="830997"/>
          </a:xfrm>
          <a:prstGeom prst="rect">
            <a:avLst/>
          </a:prstGeom>
          <a:noFill/>
        </p:spPr>
        <p:txBody>
          <a:bodyPr wrap="none" rtlCol="0">
            <a:spAutoFit/>
          </a:bodyPr>
          <a:lstStyle/>
          <a:p>
            <a:pPr algn="ctr" defTabSz="457200"/>
            <a:r>
              <a:rPr lang="en-US" sz="4800" b="1" dirty="0" smtClean="0">
                <a:solidFill>
                  <a:srgbClr val="009681"/>
                </a:solidFill>
                <a:latin typeface="Trebuchet MS"/>
                <a:cs typeface="Trebuchet MS"/>
              </a:rPr>
              <a:t>Introduction to Bihar</a:t>
            </a:r>
          </a:p>
        </p:txBody>
      </p:sp>
    </p:spTree>
    <p:extLst>
      <p:ext uri="{BB962C8B-B14F-4D97-AF65-F5344CB8AC3E}">
        <p14:creationId xmlns:p14="http://schemas.microsoft.com/office/powerpoint/2010/main" val="1951252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133028"/>
            <a:ext cx="9144000" cy="6096000"/>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3511461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8628"/>
            <a:ext cx="9144000" cy="6096000"/>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953915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57155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LWR_logo_white_3lines.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800" y="6053138"/>
            <a:ext cx="1044575"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 name="Group 13"/>
          <p:cNvGrpSpPr/>
          <p:nvPr/>
        </p:nvGrpSpPr>
        <p:grpSpPr>
          <a:xfrm rot="10800000">
            <a:off x="-1" y="0"/>
            <a:ext cx="9144001" cy="567867"/>
            <a:chOff x="-1" y="6290133"/>
            <a:chExt cx="9144001" cy="567867"/>
          </a:xfrm>
        </p:grpSpPr>
        <p:sp>
          <p:nvSpPr>
            <p:cNvPr id="15" name="Rectangle 14"/>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6" name="Group 15"/>
            <p:cNvGrpSpPr/>
            <p:nvPr/>
          </p:nvGrpSpPr>
          <p:grpSpPr>
            <a:xfrm>
              <a:off x="0" y="6290133"/>
              <a:ext cx="9144000" cy="178239"/>
              <a:chOff x="-1" y="5781606"/>
              <a:chExt cx="9144000" cy="178239"/>
            </a:xfrm>
          </p:grpSpPr>
          <p:sp>
            <p:nvSpPr>
              <p:cNvPr id="17" name="Rectangle 16"/>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9" name="Rectangle 18"/>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0" name="Picture 19"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53138"/>
            <a:ext cx="9144000" cy="804862"/>
          </a:xfrm>
          <a:prstGeom prst="rect">
            <a:avLst/>
          </a:prstGeom>
        </p:spPr>
      </p:pic>
      <p:pic>
        <p:nvPicPr>
          <p:cNvPr id="21" name="Picture 20"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78550"/>
            <a:ext cx="1968500" cy="546100"/>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567868"/>
            <a:ext cx="9143999" cy="5485269"/>
          </a:xfrm>
          <a:prstGeom prst="rect">
            <a:avLst/>
          </a:prstGeom>
        </p:spPr>
      </p:pic>
    </p:spTree>
    <p:extLst>
      <p:ext uri="{BB962C8B-B14F-4D97-AF65-F5344CB8AC3E}">
        <p14:creationId xmlns:p14="http://schemas.microsoft.com/office/powerpoint/2010/main" val="3028128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6134"/>
            <a:ext cx="9144000" cy="6096000"/>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2349682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80" y="6027313"/>
            <a:ext cx="9144000" cy="830687"/>
          </a:xfrm>
          <a:prstGeom prst="rect">
            <a:avLst/>
          </a:prstGeom>
        </p:spPr>
      </p:pic>
      <p:pic>
        <p:nvPicPr>
          <p:cNvPr id="3" name="Picture 2" descr="inside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753" y="6169606"/>
            <a:ext cx="1968500" cy="54610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835070" y="718633"/>
            <a:ext cx="5473860" cy="5143500"/>
          </a:xfrm>
          <a:prstGeom prst="rect">
            <a:avLst/>
          </a:prstGeom>
        </p:spPr>
      </p:pic>
    </p:spTree>
    <p:extLst>
      <p:ext uri="{BB962C8B-B14F-4D97-AF65-F5344CB8AC3E}">
        <p14:creationId xmlns:p14="http://schemas.microsoft.com/office/powerpoint/2010/main" val="2666914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0800000">
            <a:off x="-3" y="-38637"/>
            <a:ext cx="9144001" cy="51579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27312"/>
            <a:ext cx="9144000" cy="830687"/>
          </a:xfrm>
          <a:prstGeom prst="rect">
            <a:avLst/>
          </a:prstGeom>
        </p:spPr>
      </p:pic>
      <p:pic>
        <p:nvPicPr>
          <p:cNvPr id="3" name="Picture 2" descr="inside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753" y="6169605"/>
            <a:ext cx="1968500" cy="54610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 y="496623"/>
            <a:ext cx="9143998" cy="5543781"/>
          </a:xfrm>
          <a:prstGeom prst="rect">
            <a:avLst/>
          </a:prstGeom>
        </p:spPr>
      </p:pic>
    </p:spTree>
    <p:extLst>
      <p:ext uri="{BB962C8B-B14F-4D97-AF65-F5344CB8AC3E}">
        <p14:creationId xmlns:p14="http://schemas.microsoft.com/office/powerpoint/2010/main" val="359521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03200"/>
            <a:ext cx="9144000" cy="6096000"/>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152155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63" y="567867"/>
            <a:ext cx="3448356" cy="5172533"/>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sp>
        <p:nvSpPr>
          <p:cNvPr id="18" name="TextBox 17"/>
          <p:cNvSpPr txBox="1"/>
          <p:nvPr/>
        </p:nvSpPr>
        <p:spPr>
          <a:xfrm>
            <a:off x="3860800" y="567868"/>
            <a:ext cx="5283199" cy="4770537"/>
          </a:xfrm>
          <a:prstGeom prst="rect">
            <a:avLst/>
          </a:prstGeom>
          <a:noFill/>
        </p:spPr>
        <p:txBody>
          <a:bodyPr wrap="square" rtlCol="0">
            <a:spAutoFit/>
          </a:bodyPr>
          <a:lstStyle/>
          <a:p>
            <a:pPr algn="ctr" defTabSz="457200"/>
            <a:r>
              <a:rPr lang="en-US" sz="4800" b="1" dirty="0" smtClean="0">
                <a:solidFill>
                  <a:srgbClr val="009681"/>
                </a:solidFill>
                <a:latin typeface="Trebuchet MS"/>
                <a:cs typeface="Trebuchet MS"/>
              </a:rPr>
              <a:t>Increased Incomes = Increased Choice</a:t>
            </a:r>
          </a:p>
          <a:p>
            <a:pPr marL="457200" indent="-457200" defTabSz="457200">
              <a:buFont typeface="Wingdings" panose="05000000000000000000" pitchFamily="2" charset="2"/>
              <a:buChar char="Ø"/>
            </a:pPr>
            <a:endParaRPr lang="en-US" sz="3200" dirty="0" smtClean="0">
              <a:solidFill>
                <a:prstClr val="black">
                  <a:lumMod val="65000"/>
                  <a:lumOff val="35000"/>
                </a:prstClr>
              </a:solidFill>
              <a:latin typeface="Trebuchet MS"/>
              <a:cs typeface="Trebuchet MS"/>
            </a:endParaRPr>
          </a:p>
          <a:p>
            <a:pPr marL="457200" indent="-457200"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Family health needs</a:t>
            </a:r>
          </a:p>
          <a:p>
            <a:pPr marL="457200" indent="-457200"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Education</a:t>
            </a:r>
          </a:p>
          <a:p>
            <a:pPr marL="457200" indent="-457200"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Migration</a:t>
            </a:r>
          </a:p>
          <a:p>
            <a:pPr marL="457200" indent="-457200"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Quality of Life</a:t>
            </a:r>
            <a:endParaRPr lang="en-US" sz="3200" dirty="0">
              <a:solidFill>
                <a:prstClr val="black">
                  <a:lumMod val="65000"/>
                  <a:lumOff val="35000"/>
                </a:prstClr>
              </a:solidFill>
              <a:latin typeface="Trebuchet MS"/>
              <a:cs typeface="Trebuchet MS"/>
            </a:endParaRPr>
          </a:p>
        </p:txBody>
      </p:sp>
      <p:pic>
        <p:nvPicPr>
          <p:cNvPr id="3" name="Picture 2"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19" name="Picture 18"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234129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558800"/>
            <a:ext cx="9144000" cy="6858000"/>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205324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2125"/>
            <a:ext cx="9144000" cy="4369769"/>
          </a:xfrm>
          <a:prstGeom prst="rect">
            <a:avLst/>
          </a:prstGeom>
        </p:spPr>
      </p:pic>
      <p:sp>
        <p:nvSpPr>
          <p:cNvPr id="4" name="Title 1"/>
          <p:cNvSpPr txBox="1">
            <a:spLocks/>
          </p:cNvSpPr>
          <p:nvPr/>
        </p:nvSpPr>
        <p:spPr>
          <a:xfrm>
            <a:off x="0" y="389627"/>
            <a:ext cx="9144000" cy="14753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A29B"/>
                </a:solidFill>
                <a:latin typeface="Trebuchet MS"/>
                <a:cs typeface="Trebuchet MS"/>
              </a:rPr>
              <a:t>Where We Work</a:t>
            </a:r>
            <a:endParaRPr lang="en-US" b="1" dirty="0">
              <a:solidFill>
                <a:srgbClr val="00A29B"/>
              </a:solidFill>
              <a:latin typeface="Trebuchet MS"/>
              <a:cs typeface="Trebuchet MS"/>
            </a:endParaRPr>
          </a:p>
        </p:txBody>
      </p:sp>
      <p:pic>
        <p:nvPicPr>
          <p:cNvPr id="5" name="Picture 4"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6" name="Picture 5"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grpSp>
        <p:nvGrpSpPr>
          <p:cNvPr id="7" name="Group 6"/>
          <p:cNvGrpSpPr/>
          <p:nvPr/>
        </p:nvGrpSpPr>
        <p:grpSpPr>
          <a:xfrm rot="10800000">
            <a:off x="-1" y="0"/>
            <a:ext cx="9144001" cy="567867"/>
            <a:chOff x="-1" y="6290133"/>
            <a:chExt cx="9144001" cy="567867"/>
          </a:xfrm>
        </p:grpSpPr>
        <p:sp>
          <p:nvSpPr>
            <p:cNvPr id="8" name="Rectangle 7"/>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9" name="Group 8"/>
            <p:cNvGrpSpPr/>
            <p:nvPr/>
          </p:nvGrpSpPr>
          <p:grpSpPr>
            <a:xfrm>
              <a:off x="0" y="6290133"/>
              <a:ext cx="9144000" cy="178239"/>
              <a:chOff x="-1" y="5781606"/>
              <a:chExt cx="9144000" cy="178239"/>
            </a:xfrm>
          </p:grpSpPr>
          <p:sp>
            <p:nvSpPr>
              <p:cNvPr id="10" name="Rectangle 9"/>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spTree>
    <p:extLst>
      <p:ext uri="{BB962C8B-B14F-4D97-AF65-F5344CB8AC3E}">
        <p14:creationId xmlns:p14="http://schemas.microsoft.com/office/powerpoint/2010/main" val="3394738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95748" y="567867"/>
            <a:ext cx="7026619" cy="5158118"/>
          </a:xfrm>
          <a:prstGeom prst="rect">
            <a:avLst/>
          </a:prstGeom>
        </p:spPr>
      </p:pic>
    </p:spTree>
    <p:extLst>
      <p:ext uri="{BB962C8B-B14F-4D97-AF65-F5344CB8AC3E}">
        <p14:creationId xmlns:p14="http://schemas.microsoft.com/office/powerpoint/2010/main" val="1207715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203200"/>
            <a:ext cx="9144000" cy="6096000"/>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3439283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62112"/>
            <a:ext cx="9144000" cy="6096000"/>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2848602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LWR_logo_white_3lines.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800" y="6053138"/>
            <a:ext cx="1044575"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 name="Group 13"/>
          <p:cNvGrpSpPr/>
          <p:nvPr/>
        </p:nvGrpSpPr>
        <p:grpSpPr>
          <a:xfrm rot="10800000">
            <a:off x="-2" y="0"/>
            <a:ext cx="9144001" cy="553452"/>
            <a:chOff x="-1" y="6290133"/>
            <a:chExt cx="9144001" cy="567867"/>
          </a:xfrm>
        </p:grpSpPr>
        <p:sp>
          <p:nvSpPr>
            <p:cNvPr id="15" name="Rectangle 14"/>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6" name="Group 15"/>
            <p:cNvGrpSpPr/>
            <p:nvPr/>
          </p:nvGrpSpPr>
          <p:grpSpPr>
            <a:xfrm>
              <a:off x="0" y="6290133"/>
              <a:ext cx="9144000" cy="178239"/>
              <a:chOff x="-1" y="5781606"/>
              <a:chExt cx="9144000" cy="178239"/>
            </a:xfrm>
          </p:grpSpPr>
          <p:sp>
            <p:nvSpPr>
              <p:cNvPr id="17" name="Rectangle 16"/>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9" name="Rectangle 18"/>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0" name="Picture 19"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75452"/>
            <a:ext cx="9144000" cy="782548"/>
          </a:xfrm>
          <a:prstGeom prst="rect">
            <a:avLst/>
          </a:prstGeom>
        </p:spPr>
      </p:pic>
      <p:pic>
        <p:nvPicPr>
          <p:cNvPr id="21" name="Picture 20"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3139" y="6333096"/>
            <a:ext cx="1968500" cy="546100"/>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1249250" y="553451"/>
            <a:ext cx="6645497" cy="5499686"/>
          </a:xfrm>
          <a:prstGeom prst="rect">
            <a:avLst/>
          </a:prstGeom>
        </p:spPr>
      </p:pic>
    </p:spTree>
    <p:extLst>
      <p:ext uri="{BB962C8B-B14F-4D97-AF65-F5344CB8AC3E}">
        <p14:creationId xmlns:p14="http://schemas.microsoft.com/office/powerpoint/2010/main" val="3446592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1506" name="Picture 11" descr="LWR_logo_white_3lines.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9600" y="2438401"/>
            <a:ext cx="2222500" cy="114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a:cxnSpLocks noChangeShapeType="1"/>
          </p:cNvCxnSpPr>
          <p:nvPr/>
        </p:nvCxnSpPr>
        <p:spPr bwMode="auto">
          <a:xfrm rot="5400000">
            <a:off x="3999708" y="3010695"/>
            <a:ext cx="1144587" cy="3175"/>
          </a:xfrm>
          <a:prstGeom prst="line">
            <a:avLst/>
          </a:prstGeom>
          <a:noFill/>
          <a:ln w="3175">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1508" name="TextBox 9"/>
          <p:cNvSpPr txBox="1">
            <a:spLocks noChangeArrowheads="1"/>
          </p:cNvSpPr>
          <p:nvPr/>
        </p:nvSpPr>
        <p:spPr bwMode="auto">
          <a:xfrm>
            <a:off x="5054600" y="2493963"/>
            <a:ext cx="32131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ea typeface="ＭＳ Ｐゴシック" pitchFamily="34" charset="-128"/>
              </a:defRPr>
            </a:lvl1pPr>
            <a:lvl2pPr marL="37931725" indent="-37474525">
              <a:defRPr>
                <a:solidFill>
                  <a:schemeClr val="tx1"/>
                </a:solidFill>
                <a:latin typeface="Georgia" pitchFamily="18" charset="0"/>
                <a:ea typeface="ＭＳ Ｐゴシック" pitchFamily="34" charset="-128"/>
              </a:defRPr>
            </a:lvl2pPr>
            <a:lvl3pPr>
              <a:defRPr>
                <a:solidFill>
                  <a:schemeClr val="tx1"/>
                </a:solidFill>
                <a:latin typeface="Georgia" pitchFamily="18" charset="0"/>
                <a:ea typeface="ＭＳ Ｐゴシック" pitchFamily="34" charset="-128"/>
              </a:defRPr>
            </a:lvl3pPr>
            <a:lvl4pPr>
              <a:defRPr>
                <a:solidFill>
                  <a:schemeClr val="tx1"/>
                </a:solidFill>
                <a:latin typeface="Georgia" pitchFamily="18" charset="0"/>
                <a:ea typeface="ＭＳ Ｐゴシック" pitchFamily="34" charset="-128"/>
              </a:defRPr>
            </a:lvl4pPr>
            <a:lvl5pPr>
              <a:defRPr>
                <a:solidFill>
                  <a:schemeClr val="tx1"/>
                </a:solidFill>
                <a:latin typeface="Georgia" pitchFamily="18" charset="0"/>
                <a:ea typeface="ＭＳ Ｐゴシック" pitchFamily="34" charset="-128"/>
              </a:defRPr>
            </a:lvl5pPr>
            <a:lvl6pPr marL="457200" fontAlgn="base">
              <a:spcBef>
                <a:spcPct val="0"/>
              </a:spcBef>
              <a:spcAft>
                <a:spcPct val="0"/>
              </a:spcAft>
              <a:defRPr>
                <a:solidFill>
                  <a:schemeClr val="tx1"/>
                </a:solidFill>
                <a:latin typeface="Georgia" pitchFamily="18" charset="0"/>
                <a:ea typeface="ＭＳ Ｐゴシック" pitchFamily="34" charset="-128"/>
              </a:defRPr>
            </a:lvl6pPr>
            <a:lvl7pPr marL="914400" fontAlgn="base">
              <a:spcBef>
                <a:spcPct val="0"/>
              </a:spcBef>
              <a:spcAft>
                <a:spcPct val="0"/>
              </a:spcAft>
              <a:defRPr>
                <a:solidFill>
                  <a:schemeClr val="tx1"/>
                </a:solidFill>
                <a:latin typeface="Georgia" pitchFamily="18" charset="0"/>
                <a:ea typeface="ＭＳ Ｐゴシック" pitchFamily="34" charset="-128"/>
              </a:defRPr>
            </a:lvl7pPr>
            <a:lvl8pPr marL="1371600" fontAlgn="base">
              <a:spcBef>
                <a:spcPct val="0"/>
              </a:spcBef>
              <a:spcAft>
                <a:spcPct val="0"/>
              </a:spcAft>
              <a:defRPr>
                <a:solidFill>
                  <a:schemeClr val="tx1"/>
                </a:solidFill>
                <a:latin typeface="Georgia" pitchFamily="18" charset="0"/>
                <a:ea typeface="ＭＳ Ｐゴシック" pitchFamily="34" charset="-128"/>
              </a:defRPr>
            </a:lvl8pPr>
            <a:lvl9pPr marL="1828800" fontAlgn="base">
              <a:spcBef>
                <a:spcPct val="0"/>
              </a:spcBef>
              <a:spcAft>
                <a:spcPct val="0"/>
              </a:spcAft>
              <a:defRPr>
                <a:solidFill>
                  <a:schemeClr val="tx1"/>
                </a:solidFill>
                <a:latin typeface="Georgia" pitchFamily="18" charset="0"/>
                <a:ea typeface="ＭＳ Ｐゴシック" pitchFamily="34" charset="-128"/>
              </a:defRPr>
            </a:lvl9pPr>
          </a:lstStyle>
          <a:p>
            <a:pPr defTabSz="457200"/>
            <a:r>
              <a:rPr lang="en-US" sz="3200" dirty="0">
                <a:solidFill>
                  <a:prstClr val="white"/>
                </a:solidFill>
                <a:latin typeface="Trebuchet MS" pitchFamily="34" charset="0"/>
              </a:rPr>
              <a:t>lwr.org</a:t>
            </a:r>
          </a:p>
          <a:p>
            <a:pPr defTabSz="457200"/>
            <a:r>
              <a:rPr lang="en-US" sz="3200" dirty="0">
                <a:solidFill>
                  <a:prstClr val="white"/>
                </a:solidFill>
                <a:latin typeface="Trebuchet MS" pitchFamily="34" charset="0"/>
              </a:rPr>
              <a:t>800.597.5972</a:t>
            </a:r>
          </a:p>
        </p:txBody>
      </p:sp>
      <p:sp>
        <p:nvSpPr>
          <p:cNvPr id="11" name="TextBox 10"/>
          <p:cNvSpPr txBox="1"/>
          <p:nvPr/>
        </p:nvSpPr>
        <p:spPr>
          <a:xfrm>
            <a:off x="1284288" y="5080002"/>
            <a:ext cx="6578600" cy="492443"/>
          </a:xfrm>
          <a:prstGeom prst="rect">
            <a:avLst/>
          </a:prstGeom>
          <a:noFill/>
        </p:spPr>
        <p:txBody>
          <a:bodyPr>
            <a:spAutoFit/>
          </a:bodyPr>
          <a:lstStyle>
            <a:lvl1pPr>
              <a:defRPr>
                <a:solidFill>
                  <a:schemeClr val="tx1"/>
                </a:solidFill>
                <a:latin typeface="Georgia" pitchFamily="18" charset="0"/>
                <a:ea typeface="ＭＳ Ｐゴシック" pitchFamily="34" charset="-128"/>
              </a:defRPr>
            </a:lvl1pPr>
            <a:lvl2pPr marL="37931725" indent="-37474525">
              <a:defRPr>
                <a:solidFill>
                  <a:schemeClr val="tx1"/>
                </a:solidFill>
                <a:latin typeface="Georgia" pitchFamily="18" charset="0"/>
                <a:ea typeface="ＭＳ Ｐゴシック" pitchFamily="34" charset="-128"/>
              </a:defRPr>
            </a:lvl2pPr>
            <a:lvl3pPr>
              <a:defRPr>
                <a:solidFill>
                  <a:schemeClr val="tx1"/>
                </a:solidFill>
                <a:latin typeface="Georgia" pitchFamily="18" charset="0"/>
                <a:ea typeface="ＭＳ Ｐゴシック" pitchFamily="34" charset="-128"/>
              </a:defRPr>
            </a:lvl3pPr>
            <a:lvl4pPr>
              <a:defRPr>
                <a:solidFill>
                  <a:schemeClr val="tx1"/>
                </a:solidFill>
                <a:latin typeface="Georgia" pitchFamily="18" charset="0"/>
                <a:ea typeface="ＭＳ Ｐゴシック" pitchFamily="34" charset="-128"/>
              </a:defRPr>
            </a:lvl4pPr>
            <a:lvl5pPr>
              <a:defRPr>
                <a:solidFill>
                  <a:schemeClr val="tx1"/>
                </a:solidFill>
                <a:latin typeface="Georgia" pitchFamily="18" charset="0"/>
                <a:ea typeface="ＭＳ Ｐゴシック" pitchFamily="34" charset="-128"/>
              </a:defRPr>
            </a:lvl5pPr>
            <a:lvl6pPr marL="457200" fontAlgn="base">
              <a:spcBef>
                <a:spcPct val="0"/>
              </a:spcBef>
              <a:spcAft>
                <a:spcPct val="0"/>
              </a:spcAft>
              <a:defRPr>
                <a:solidFill>
                  <a:schemeClr val="tx1"/>
                </a:solidFill>
                <a:latin typeface="Georgia" pitchFamily="18" charset="0"/>
                <a:ea typeface="ＭＳ Ｐゴシック" pitchFamily="34" charset="-128"/>
              </a:defRPr>
            </a:lvl6pPr>
            <a:lvl7pPr marL="914400" fontAlgn="base">
              <a:spcBef>
                <a:spcPct val="0"/>
              </a:spcBef>
              <a:spcAft>
                <a:spcPct val="0"/>
              </a:spcAft>
              <a:defRPr>
                <a:solidFill>
                  <a:schemeClr val="tx1"/>
                </a:solidFill>
                <a:latin typeface="Georgia" pitchFamily="18" charset="0"/>
                <a:ea typeface="ＭＳ Ｐゴシック" pitchFamily="34" charset="-128"/>
              </a:defRPr>
            </a:lvl7pPr>
            <a:lvl8pPr marL="1371600" fontAlgn="base">
              <a:spcBef>
                <a:spcPct val="0"/>
              </a:spcBef>
              <a:spcAft>
                <a:spcPct val="0"/>
              </a:spcAft>
              <a:defRPr>
                <a:solidFill>
                  <a:schemeClr val="tx1"/>
                </a:solidFill>
                <a:latin typeface="Georgia" pitchFamily="18" charset="0"/>
                <a:ea typeface="ＭＳ Ｐゴシック" pitchFamily="34" charset="-128"/>
              </a:defRPr>
            </a:lvl8pPr>
            <a:lvl9pPr marL="1828800" fontAlgn="base">
              <a:spcBef>
                <a:spcPct val="0"/>
              </a:spcBef>
              <a:spcAft>
                <a:spcPct val="0"/>
              </a:spcAft>
              <a:defRPr>
                <a:solidFill>
                  <a:schemeClr val="tx1"/>
                </a:solidFill>
                <a:latin typeface="Georgia" pitchFamily="18" charset="0"/>
                <a:ea typeface="ＭＳ Ｐゴシック" pitchFamily="34" charset="-128"/>
              </a:defRPr>
            </a:lvl9pPr>
          </a:lstStyle>
          <a:p>
            <a:pPr algn="just" defTabSz="457200"/>
            <a:r>
              <a:rPr lang="en-US" sz="1300" dirty="0">
                <a:solidFill>
                  <a:srgbClr val="A6A6A6"/>
                </a:solidFill>
                <a:latin typeface="Trebuchet MS" pitchFamily="34" charset="0"/>
              </a:rPr>
              <a:t>Affirming God’s love for all people, we work with Lutherans and partners around the world to end poverty, injustice and human suffering.</a:t>
            </a:r>
          </a:p>
        </p:txBody>
      </p:sp>
    </p:spTree>
    <p:extLst>
      <p:ext uri="{BB962C8B-B14F-4D97-AF65-F5344CB8AC3E}">
        <p14:creationId xmlns:p14="http://schemas.microsoft.com/office/powerpoint/2010/main" val="22731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descr="LinLW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7825" y="1475882"/>
            <a:ext cx="2565400" cy="3505200"/>
          </a:xfrm>
          <a:prstGeom prst="rect">
            <a:avLst/>
          </a:prstGeom>
        </p:spPr>
      </p:pic>
      <p:grpSp>
        <p:nvGrpSpPr>
          <p:cNvPr id="7" name="Group 6"/>
          <p:cNvGrpSpPr/>
          <p:nvPr/>
        </p:nvGrpSpPr>
        <p:grpSpPr>
          <a:xfrm>
            <a:off x="-1" y="6290133"/>
            <a:ext cx="9144001" cy="567867"/>
            <a:chOff x="-1" y="6290133"/>
            <a:chExt cx="9144001" cy="567867"/>
          </a:xfrm>
        </p:grpSpPr>
        <p:sp>
          <p:nvSpPr>
            <p:cNvPr id="8" name="Rectangle 7"/>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9" name="Group 8"/>
            <p:cNvGrpSpPr/>
            <p:nvPr/>
          </p:nvGrpSpPr>
          <p:grpSpPr>
            <a:xfrm>
              <a:off x="0" y="6290133"/>
              <a:ext cx="9144000" cy="178239"/>
              <a:chOff x="-1" y="5781606"/>
              <a:chExt cx="9144000" cy="178239"/>
            </a:xfrm>
          </p:grpSpPr>
          <p:sp>
            <p:nvSpPr>
              <p:cNvPr id="10" name="Rectangle 9"/>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13" name="Group 12"/>
          <p:cNvGrpSpPr/>
          <p:nvPr/>
        </p:nvGrpSpPr>
        <p:grpSpPr>
          <a:xfrm rot="10800000">
            <a:off x="-1" y="0"/>
            <a:ext cx="9144001" cy="567867"/>
            <a:chOff x="-1" y="6290133"/>
            <a:chExt cx="9144001" cy="567867"/>
          </a:xfrm>
        </p:grpSpPr>
        <p:sp>
          <p:nvSpPr>
            <p:cNvPr id="14" name="Rectangle 13"/>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5" name="Group 14"/>
            <p:cNvGrpSpPr/>
            <p:nvPr/>
          </p:nvGrpSpPr>
          <p:grpSpPr>
            <a:xfrm>
              <a:off x="0" y="6290133"/>
              <a:ext cx="9144000" cy="178239"/>
              <a:chOff x="-1" y="5781606"/>
              <a:chExt cx="9144000" cy="178239"/>
            </a:xfrm>
          </p:grpSpPr>
          <p:sp>
            <p:nvSpPr>
              <p:cNvPr id="16" name="Rectangle 15"/>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6"/>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3296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_photo.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title slide.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11300"/>
            <a:ext cx="9144000" cy="5346700"/>
          </a:xfrm>
          <a:prstGeom prst="rect">
            <a:avLst/>
          </a:prstGeom>
        </p:spPr>
      </p:pic>
      <p:sp>
        <p:nvSpPr>
          <p:cNvPr id="6" name="TextBox 5"/>
          <p:cNvSpPr txBox="1"/>
          <p:nvPr/>
        </p:nvSpPr>
        <p:spPr>
          <a:xfrm rot="16200000">
            <a:off x="8386578" y="4300932"/>
            <a:ext cx="1034157" cy="215444"/>
          </a:xfrm>
          <a:prstGeom prst="rect">
            <a:avLst/>
          </a:prstGeom>
          <a:noFill/>
        </p:spPr>
        <p:txBody>
          <a:bodyPr wrap="none" rtlCol="0">
            <a:spAutoFit/>
          </a:bodyPr>
          <a:lstStyle/>
          <a:p>
            <a:r>
              <a:rPr lang="en-US" sz="800" dirty="0" smtClean="0">
                <a:solidFill>
                  <a:schemeClr val="bg1">
                    <a:lumMod val="95000"/>
                  </a:schemeClr>
                </a:solidFill>
                <a:latin typeface="Arial"/>
                <a:cs typeface="Arial"/>
              </a:rPr>
              <a:t>Jake Lyell for LWR</a:t>
            </a:r>
            <a:endParaRPr lang="en-US" sz="800" dirty="0">
              <a:solidFill>
                <a:schemeClr val="bg1">
                  <a:lumMod val="95000"/>
                </a:schemeClr>
              </a:solidFill>
              <a:latin typeface="Arial"/>
              <a:cs typeface="Arial"/>
            </a:endParaRPr>
          </a:p>
        </p:txBody>
      </p:sp>
    </p:spTree>
    <p:extLst>
      <p:ext uri="{BB962C8B-B14F-4D97-AF65-F5344CB8AC3E}">
        <p14:creationId xmlns:p14="http://schemas.microsoft.com/office/powerpoint/2010/main" val="471269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mutindo1.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descr="LastingPartnerships.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019" y="3875911"/>
            <a:ext cx="4292600" cy="1066800"/>
          </a:xfrm>
          <a:prstGeom prst="rect">
            <a:avLst/>
          </a:prstGeom>
        </p:spPr>
      </p:pic>
      <p:grpSp>
        <p:nvGrpSpPr>
          <p:cNvPr id="6" name="Group 5"/>
          <p:cNvGrpSpPr/>
          <p:nvPr/>
        </p:nvGrpSpPr>
        <p:grpSpPr>
          <a:xfrm>
            <a:off x="-1" y="6290133"/>
            <a:ext cx="9144001" cy="567867"/>
            <a:chOff x="-1" y="6290133"/>
            <a:chExt cx="9144001" cy="567867"/>
          </a:xfrm>
        </p:grpSpPr>
        <p:sp>
          <p:nvSpPr>
            <p:cNvPr id="7" name="Rectangle 6"/>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8" name="Group 7"/>
            <p:cNvGrpSpPr/>
            <p:nvPr/>
          </p:nvGrpSpPr>
          <p:grpSpPr>
            <a:xfrm>
              <a:off x="0" y="6290133"/>
              <a:ext cx="9144000" cy="178239"/>
              <a:chOff x="-1" y="5781606"/>
              <a:chExt cx="9144000" cy="178239"/>
            </a:xfrm>
          </p:grpSpPr>
          <p:sp>
            <p:nvSpPr>
              <p:cNvPr id="9" name="Rectangle 8"/>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6990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3736" y="-282073"/>
            <a:ext cx="9144000" cy="6858000"/>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
        <p:nvSpPr>
          <p:cNvPr id="18" name="TextBox 17"/>
          <p:cNvSpPr txBox="1"/>
          <p:nvPr/>
        </p:nvSpPr>
        <p:spPr>
          <a:xfrm>
            <a:off x="5025590" y="935947"/>
            <a:ext cx="3529348" cy="4278094"/>
          </a:xfrm>
          <a:prstGeom prst="rect">
            <a:avLst/>
          </a:prstGeom>
          <a:noFill/>
        </p:spPr>
        <p:txBody>
          <a:bodyPr wrap="square" rtlCol="0">
            <a:spAutoFit/>
          </a:bodyPr>
          <a:lstStyle/>
          <a:p>
            <a:pPr algn="ctr" defTabSz="457200"/>
            <a:r>
              <a:rPr lang="en-US" sz="4800" b="1" dirty="0" smtClean="0">
                <a:solidFill>
                  <a:srgbClr val="009681"/>
                </a:solidFill>
                <a:latin typeface="Trebuchet MS"/>
                <a:cs typeface="Trebuchet MS"/>
              </a:rPr>
              <a:t>Bihar State</a:t>
            </a:r>
          </a:p>
          <a:p>
            <a:pPr marL="457200" indent="-457200"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3</a:t>
            </a:r>
            <a:r>
              <a:rPr lang="en-US" sz="3200" baseline="30000" dirty="0" smtClean="0">
                <a:solidFill>
                  <a:prstClr val="black">
                    <a:lumMod val="65000"/>
                    <a:lumOff val="35000"/>
                  </a:prstClr>
                </a:solidFill>
                <a:latin typeface="Trebuchet MS"/>
                <a:cs typeface="Trebuchet MS"/>
              </a:rPr>
              <a:t>rd</a:t>
            </a:r>
            <a:r>
              <a:rPr lang="en-US" sz="3200" dirty="0" smtClean="0">
                <a:solidFill>
                  <a:prstClr val="black">
                    <a:lumMod val="65000"/>
                    <a:lumOff val="35000"/>
                  </a:prstClr>
                </a:solidFill>
                <a:latin typeface="Trebuchet MS"/>
                <a:cs typeface="Trebuchet MS"/>
              </a:rPr>
              <a:t> most populated state</a:t>
            </a:r>
          </a:p>
          <a:p>
            <a:pPr marL="457200" indent="-457200"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Majority marginalized</a:t>
            </a:r>
          </a:p>
          <a:p>
            <a:pPr marL="457200" indent="-457200"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Low literacy rates</a:t>
            </a:r>
          </a:p>
          <a:p>
            <a:pPr marL="457200" indent="-457200"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High poverty</a:t>
            </a:r>
            <a:endParaRPr lang="en-US" sz="3200" dirty="0">
              <a:solidFill>
                <a:prstClr val="black">
                  <a:lumMod val="65000"/>
                  <a:lumOff val="35000"/>
                </a:prstClr>
              </a:solidFill>
              <a:latin typeface="Trebuchet MS"/>
              <a:cs typeface="Trebuchet MS"/>
            </a:endParaRPr>
          </a:p>
        </p:txBody>
      </p:sp>
    </p:spTree>
    <p:extLst>
      <p:ext uri="{BB962C8B-B14F-4D97-AF65-F5344CB8AC3E}">
        <p14:creationId xmlns:p14="http://schemas.microsoft.com/office/powerpoint/2010/main" val="3218853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68335" y="1973164"/>
            <a:ext cx="3007330" cy="224046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3618" y="1972108"/>
            <a:ext cx="1537040" cy="2241517"/>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87404" y="1948943"/>
            <a:ext cx="1611024" cy="2529038"/>
          </a:xfrm>
          <a:prstGeom prst="rect">
            <a:avLst/>
          </a:prstGeom>
        </p:spPr>
      </p:pic>
      <p:sp>
        <p:nvSpPr>
          <p:cNvPr id="8" name="TextBox 7"/>
          <p:cNvSpPr txBox="1"/>
          <p:nvPr/>
        </p:nvSpPr>
        <p:spPr>
          <a:xfrm>
            <a:off x="555914" y="4554485"/>
            <a:ext cx="8032172" cy="1200329"/>
          </a:xfrm>
          <a:prstGeom prst="rect">
            <a:avLst/>
          </a:prstGeom>
          <a:noFill/>
        </p:spPr>
        <p:txBody>
          <a:bodyPr wrap="square" rtlCol="0">
            <a:spAutoFit/>
          </a:bodyPr>
          <a:lstStyle/>
          <a:p>
            <a:r>
              <a:rPr lang="en-US" sz="2400" dirty="0" smtClean="0">
                <a:latin typeface="Trebuchet MS" panose="020B0603020202020204" pitchFamily="34" charset="0"/>
              </a:rPr>
              <a:t>In terms of size</a:t>
            </a:r>
            <a:r>
              <a:rPr lang="en-US" sz="2400" dirty="0">
                <a:latin typeface="Trebuchet MS" panose="020B0603020202020204" pitchFamily="34" charset="0"/>
              </a:rPr>
              <a:t>, at 38,301 </a:t>
            </a:r>
            <a:r>
              <a:rPr lang="en-US" sz="2400" dirty="0" smtClean="0">
                <a:latin typeface="Trebuchet MS" panose="020B0603020202020204" pitchFamily="34" charset="0"/>
              </a:rPr>
              <a:t>mi² </a:t>
            </a:r>
            <a:r>
              <a:rPr lang="en-US" sz="2400" dirty="0">
                <a:latin typeface="Trebuchet MS" panose="020B0603020202020204" pitchFamily="34" charset="0"/>
              </a:rPr>
              <a:t>the </a:t>
            </a:r>
            <a:r>
              <a:rPr lang="en-US" sz="2400" dirty="0" smtClean="0">
                <a:latin typeface="Trebuchet MS" panose="020B0603020202020204" pitchFamily="34" charset="0"/>
              </a:rPr>
              <a:t>state of Bihar is slightly larger than Maine and slightly smaller than Indiana.</a:t>
            </a:r>
            <a:endParaRPr lang="en-US" sz="2400" dirty="0">
              <a:latin typeface="Trebuchet MS" panose="020B0603020202020204" pitchFamily="34" charset="0"/>
            </a:endParaRPr>
          </a:p>
        </p:txBody>
      </p:sp>
    </p:spTree>
    <p:extLst>
      <p:ext uri="{BB962C8B-B14F-4D97-AF65-F5344CB8AC3E}">
        <p14:creationId xmlns:p14="http://schemas.microsoft.com/office/powerpoint/2010/main" val="3174043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pic>
        <p:nvPicPr>
          <p:cNvPr id="2" name="Picture 1"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3" name="Picture 2"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44293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43" y="389627"/>
            <a:ext cx="4109155" cy="6163732"/>
          </a:xfrm>
          <a:prstGeom prst="rect">
            <a:avLst/>
          </a:prstGeom>
        </p:spPr>
      </p:pic>
      <p:grpSp>
        <p:nvGrpSpPr>
          <p:cNvPr id="12" name="Group 11"/>
          <p:cNvGrpSpPr/>
          <p:nvPr/>
        </p:nvGrpSpPr>
        <p:grpSpPr>
          <a:xfrm rot="10800000">
            <a:off x="-1" y="0"/>
            <a:ext cx="9144001" cy="567867"/>
            <a:chOff x="-1" y="6290133"/>
            <a:chExt cx="9144001" cy="567867"/>
          </a:xfrm>
        </p:grpSpPr>
        <p:sp>
          <p:nvSpPr>
            <p:cNvPr id="13" name="Rectangle 12"/>
            <p:cNvSpPr/>
            <p:nvPr/>
          </p:nvSpPr>
          <p:spPr>
            <a:xfrm>
              <a:off x="-1" y="6304548"/>
              <a:ext cx="9144000" cy="553452"/>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p:nvGrpSpPr>
          <p:grpSpPr>
            <a:xfrm>
              <a:off x="0" y="6290133"/>
              <a:ext cx="9144000" cy="178239"/>
              <a:chOff x="-1" y="5781606"/>
              <a:chExt cx="9144000" cy="178239"/>
            </a:xfrm>
          </p:grpSpPr>
          <p:sp>
            <p:nvSpPr>
              <p:cNvPr id="15" name="Rectangle 14"/>
              <p:cNvSpPr/>
              <p:nvPr/>
            </p:nvSpPr>
            <p:spPr>
              <a:xfrm>
                <a:off x="-1" y="5781606"/>
                <a:ext cx="5815617" cy="178239"/>
              </a:xfrm>
              <a:prstGeom prst="rect">
                <a:avLst/>
              </a:prstGeom>
              <a:solidFill>
                <a:srgbClr val="8BBC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5425680" y="5781606"/>
                <a:ext cx="3718319" cy="178239"/>
              </a:xfrm>
              <a:prstGeom prst="rect">
                <a:avLst/>
              </a:prstGeom>
              <a:solidFill>
                <a:srgbClr val="00968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5046886" y="5781606"/>
                <a:ext cx="768730" cy="178239"/>
              </a:xfrm>
              <a:prstGeom prst="rect">
                <a:avLst/>
              </a:prstGeom>
              <a:solidFill>
                <a:srgbClr val="008B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endParaRPr>
              </a:p>
            </p:txBody>
          </p:sp>
        </p:grpSp>
      </p:grpSp>
      <p:sp>
        <p:nvSpPr>
          <p:cNvPr id="18" name="TextBox 17"/>
          <p:cNvSpPr txBox="1"/>
          <p:nvPr/>
        </p:nvSpPr>
        <p:spPr>
          <a:xfrm>
            <a:off x="4109154" y="567868"/>
            <a:ext cx="5034845" cy="5755422"/>
          </a:xfrm>
          <a:prstGeom prst="rect">
            <a:avLst/>
          </a:prstGeom>
          <a:noFill/>
        </p:spPr>
        <p:txBody>
          <a:bodyPr wrap="square" rtlCol="0">
            <a:spAutoFit/>
          </a:bodyPr>
          <a:lstStyle/>
          <a:p>
            <a:pPr algn="ctr" defTabSz="457200"/>
            <a:r>
              <a:rPr lang="en-US" sz="4800" b="1" dirty="0" smtClean="0">
                <a:solidFill>
                  <a:srgbClr val="009681"/>
                </a:solidFill>
                <a:latin typeface="Trebuchet MS"/>
                <a:cs typeface="Trebuchet MS"/>
              </a:rPr>
              <a:t>Goals:</a:t>
            </a:r>
          </a:p>
          <a:p>
            <a:pPr marL="457200" indent="-457200" algn="ctr" defTabSz="457200">
              <a:buFont typeface="Wingdings" panose="05000000000000000000" pitchFamily="2" charset="2"/>
              <a:buChar char="Ø"/>
            </a:pPr>
            <a:r>
              <a:rPr lang="en-US" sz="3200" dirty="0">
                <a:solidFill>
                  <a:prstClr val="black">
                    <a:lumMod val="65000"/>
                    <a:lumOff val="35000"/>
                  </a:prstClr>
                </a:solidFill>
                <a:latin typeface="Trebuchet MS"/>
                <a:cs typeface="Trebuchet MS"/>
              </a:rPr>
              <a:t>Organizing and equipping women in the community</a:t>
            </a:r>
          </a:p>
          <a:p>
            <a:pPr marL="457200" indent="-457200" algn="ctr"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Agricultural improvements</a:t>
            </a:r>
          </a:p>
          <a:p>
            <a:pPr marL="457200" indent="-457200" algn="ctr"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Year-round food security for the family</a:t>
            </a:r>
          </a:p>
          <a:p>
            <a:pPr marL="457200" indent="-457200" algn="ctr" defTabSz="457200">
              <a:buFont typeface="Wingdings" panose="05000000000000000000" pitchFamily="2" charset="2"/>
              <a:buChar char="Ø"/>
            </a:pPr>
            <a:r>
              <a:rPr lang="en-US" sz="3200" dirty="0" smtClean="0">
                <a:solidFill>
                  <a:prstClr val="black">
                    <a:lumMod val="65000"/>
                    <a:lumOff val="35000"/>
                  </a:prstClr>
                </a:solidFill>
                <a:latin typeface="Trebuchet MS"/>
                <a:cs typeface="Trebuchet MS"/>
              </a:rPr>
              <a:t>Increased income for most families</a:t>
            </a:r>
          </a:p>
          <a:p>
            <a:pPr marL="457200" indent="-457200" algn="ctr" defTabSz="457200">
              <a:buFont typeface="Wingdings" panose="05000000000000000000" pitchFamily="2" charset="2"/>
              <a:buChar char="Ø"/>
            </a:pPr>
            <a:endParaRPr lang="en-US" sz="3200" dirty="0">
              <a:solidFill>
                <a:prstClr val="black">
                  <a:lumMod val="65000"/>
                  <a:lumOff val="35000"/>
                </a:prstClr>
              </a:solidFill>
              <a:latin typeface="Trebuchet MS"/>
              <a:cs typeface="Trebuchet MS"/>
            </a:endParaRPr>
          </a:p>
        </p:txBody>
      </p:sp>
      <p:pic>
        <p:nvPicPr>
          <p:cNvPr id="3" name="Picture 2" descr="InsideBanner.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40400"/>
            <a:ext cx="9144000" cy="1117600"/>
          </a:xfrm>
          <a:prstGeom prst="rect">
            <a:avLst/>
          </a:prstGeom>
        </p:spPr>
      </p:pic>
      <p:pic>
        <p:nvPicPr>
          <p:cNvPr id="19" name="Picture 18" descr="insidelogo.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3753" y="6122894"/>
            <a:ext cx="1968500" cy="546100"/>
          </a:xfrm>
          <a:prstGeom prst="rect">
            <a:avLst/>
          </a:prstGeom>
        </p:spPr>
      </p:pic>
    </p:spTree>
    <p:extLst>
      <p:ext uri="{BB962C8B-B14F-4D97-AF65-F5344CB8AC3E}">
        <p14:creationId xmlns:p14="http://schemas.microsoft.com/office/powerpoint/2010/main" val="928080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LWR_PowerPoint_template</Template>
  <TotalTime>488</TotalTime>
  <Words>2241</Words>
  <Application>Microsoft Office PowerPoint</Application>
  <PresentationFormat>On-screen Show (4:3)</PresentationFormat>
  <Paragraphs>159</Paragraphs>
  <Slides>24</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ＭＳ Ｐゴシック</vt:lpstr>
      <vt:lpstr>Arial</vt:lpstr>
      <vt:lpstr>Calibri</vt:lpstr>
      <vt:lpstr>Trebuchet MS</vt:lpstr>
      <vt:lpstr>Wingdings</vt:lpstr>
      <vt:lpstr>3_Office Theme</vt:lpstr>
      <vt:lpstr>4_Office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dc:title>
  <dc:creator>Chandler Carriker</dc:creator>
  <cp:lastModifiedBy>Dan Ruth</cp:lastModifiedBy>
  <cp:revision>38</cp:revision>
  <dcterms:created xsi:type="dcterms:W3CDTF">2016-04-05T19:36:59Z</dcterms:created>
  <dcterms:modified xsi:type="dcterms:W3CDTF">2016-10-19T15:06:23Z</dcterms:modified>
</cp:coreProperties>
</file>